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2464475"/>
            <a:ext cx="4944785" cy="3300651"/>
          </a:xfrm>
          <a:prstGeom prst="rect">
            <a:avLst/>
          </a:prstGeom>
        </p:spPr>
      </p:pic>
      <p:sp>
        <p:nvSpPr>
          <p:cNvPr id="6" name="Text 1"/>
          <p:cNvSpPr/>
          <p:nvPr/>
        </p:nvSpPr>
        <p:spPr>
          <a:xfrm>
            <a:off x="6244709" y="633532"/>
            <a:ext cx="7627382" cy="3934301"/>
          </a:xfrm>
          <a:prstGeom prst="rect">
            <a:avLst/>
          </a:prstGeom>
          <a:noFill/>
          <a:ln/>
        </p:spPr>
        <p:txBody>
          <a:bodyPr wrap="square" rtlCol="0" anchor="t"/>
          <a:lstStyle/>
          <a:p>
            <a:pPr indent="0" marL="0">
              <a:lnSpc>
                <a:spcPts val="7744"/>
              </a:lnSpc>
              <a:buNone/>
            </a:pPr>
            <a:r>
              <a:rPr lang="en-US" sz="6195" b="1" dirty="0">
                <a:solidFill>
                  <a:srgbClr val="7068F4"/>
                </a:solidFill>
                <a:latin typeface="Barlow" pitchFamily="34" charset="0"/>
                <a:ea typeface="Barlow" pitchFamily="34" charset="-122"/>
                <a:cs typeface="Barlow" pitchFamily="34" charset="-120"/>
              </a:rPr>
              <a:t>Introduction to Employee Performance Analysis</a:t>
            </a:r>
            <a:endParaRPr lang="en-US" sz="6195" dirty="0"/>
          </a:p>
        </p:txBody>
      </p:sp>
      <p:sp>
        <p:nvSpPr>
          <p:cNvPr id="7" name="Text 2"/>
          <p:cNvSpPr/>
          <p:nvPr/>
        </p:nvSpPr>
        <p:spPr>
          <a:xfrm>
            <a:off x="6244709" y="4892754"/>
            <a:ext cx="7627382"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Employee performance analysis is a vital process for organizations to assess employee performance, identify areas for improvement, and ultimately, enhance organizational productivity. This analysis helps understand individual contributions, strengths, and weaknesses, leading to targeted development strategies and optimized workforce performance.</a:t>
            </a:r>
            <a:endParaRPr lang="en-US" sz="1706" dirty="0"/>
          </a:p>
        </p:txBody>
      </p:sp>
      <p:sp>
        <p:nvSpPr>
          <p:cNvPr id="8" name="Shape 3"/>
          <p:cNvSpPr/>
          <p:nvPr/>
        </p:nvSpPr>
        <p:spPr>
          <a:xfrm>
            <a:off x="6244709" y="7232928"/>
            <a:ext cx="346591" cy="346591"/>
          </a:xfrm>
          <a:prstGeom prst="roundRect">
            <a:avLst>
              <a:gd name="adj" fmla="val 26380043"/>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252329" y="7240548"/>
            <a:ext cx="331351" cy="331351"/>
          </a:xfrm>
          <a:prstGeom prst="rect">
            <a:avLst/>
          </a:prstGeom>
        </p:spPr>
      </p:pic>
      <p:sp>
        <p:nvSpPr>
          <p:cNvPr id="10" name="Text 4"/>
          <p:cNvSpPr/>
          <p:nvPr/>
        </p:nvSpPr>
        <p:spPr>
          <a:xfrm>
            <a:off x="6699528" y="7216735"/>
            <a:ext cx="2478167" cy="379214"/>
          </a:xfrm>
          <a:prstGeom prst="rect">
            <a:avLst/>
          </a:prstGeom>
          <a:noFill/>
          <a:ln/>
        </p:spPr>
        <p:txBody>
          <a:bodyPr wrap="none" rtlCol="0" anchor="t"/>
          <a:lstStyle/>
          <a:p>
            <a:pPr algn="l" indent="0" marL="0">
              <a:lnSpc>
                <a:spcPts val="2986"/>
              </a:lnSpc>
              <a:buNone/>
            </a:pPr>
            <a:r>
              <a:rPr lang="en-US" sz="2133" b="1" dirty="0">
                <a:solidFill>
                  <a:srgbClr val="272525"/>
                </a:solidFill>
                <a:latin typeface="Montserrat" pitchFamily="34" charset="0"/>
                <a:ea typeface="Montserrat" pitchFamily="34" charset="-122"/>
                <a:cs typeface="Montserrat" pitchFamily="34" charset="-120"/>
              </a:rPr>
              <a:t>by Kavi Dharshini</a:t>
            </a:r>
            <a:endParaRPr lang="en-US" sz="2133"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189548" y="1416487"/>
            <a:ext cx="5107186" cy="5396627"/>
          </a:xfrm>
          <a:prstGeom prst="rect">
            <a:avLst/>
          </a:prstGeom>
        </p:spPr>
      </p:pic>
      <p:sp>
        <p:nvSpPr>
          <p:cNvPr id="6" name="Text 1"/>
          <p:cNvSpPr/>
          <p:nvPr/>
        </p:nvSpPr>
        <p:spPr>
          <a:xfrm>
            <a:off x="6017181" y="1223605"/>
            <a:ext cx="6508194" cy="498872"/>
          </a:xfrm>
          <a:prstGeom prst="rect">
            <a:avLst/>
          </a:prstGeom>
          <a:noFill/>
          <a:ln/>
        </p:spPr>
        <p:txBody>
          <a:bodyPr wrap="none" rtlCol="0" anchor="t"/>
          <a:lstStyle/>
          <a:p>
            <a:pPr indent="0" marL="0">
              <a:lnSpc>
                <a:spcPts val="3928"/>
              </a:lnSpc>
              <a:buNone/>
            </a:pPr>
            <a:r>
              <a:rPr lang="en-US" sz="3143" b="1" dirty="0">
                <a:solidFill>
                  <a:srgbClr val="7068F4"/>
                </a:solidFill>
                <a:latin typeface="Barlow" pitchFamily="34" charset="0"/>
                <a:ea typeface="Barlow" pitchFamily="34" charset="-122"/>
                <a:cs typeface="Barlow" pitchFamily="34" charset="-120"/>
              </a:rPr>
              <a:t>Importance of Performance Tracking</a:t>
            </a:r>
            <a:endParaRPr lang="en-US" sz="3143" dirty="0"/>
          </a:p>
        </p:txBody>
      </p:sp>
      <p:sp>
        <p:nvSpPr>
          <p:cNvPr id="7" name="Shape 2"/>
          <p:cNvSpPr/>
          <p:nvPr/>
        </p:nvSpPr>
        <p:spPr>
          <a:xfrm>
            <a:off x="6017181" y="2120503"/>
            <a:ext cx="341233" cy="341233"/>
          </a:xfrm>
          <a:prstGeom prst="roundRect">
            <a:avLst>
              <a:gd name="adj" fmla="val 40001"/>
            </a:avLst>
          </a:prstGeom>
          <a:solidFill>
            <a:srgbClr val="EEEFF5"/>
          </a:solidFill>
          <a:ln/>
        </p:spPr>
      </p:sp>
      <p:sp>
        <p:nvSpPr>
          <p:cNvPr id="8" name="Text 3"/>
          <p:cNvSpPr/>
          <p:nvPr/>
        </p:nvSpPr>
        <p:spPr>
          <a:xfrm>
            <a:off x="6145411" y="2171343"/>
            <a:ext cx="84773"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1</a:t>
            </a:r>
            <a:endParaRPr lang="en-US" sz="1886" dirty="0"/>
          </a:p>
        </p:txBody>
      </p:sp>
      <p:sp>
        <p:nvSpPr>
          <p:cNvPr id="9" name="Text 4"/>
          <p:cNvSpPr/>
          <p:nvPr/>
        </p:nvSpPr>
        <p:spPr>
          <a:xfrm>
            <a:off x="6509980" y="2120503"/>
            <a:ext cx="1995487"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Employee Growth</a:t>
            </a:r>
            <a:endParaRPr lang="en-US" sz="1571" dirty="0"/>
          </a:p>
        </p:txBody>
      </p:sp>
      <p:sp>
        <p:nvSpPr>
          <p:cNvPr id="10" name="Text 5"/>
          <p:cNvSpPr/>
          <p:nvPr/>
        </p:nvSpPr>
        <p:spPr>
          <a:xfrm>
            <a:off x="6509980" y="2460903"/>
            <a:ext cx="3472696" cy="1941195"/>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Regular performance tracking provides employees with valuable feedback, empowering them to understand their strengths and weaknesses, and fostering their professional development. This ongoing feedback loop helps employees stay motivated, engaged, and focused on achieving their goals.</a:t>
            </a:r>
            <a:endParaRPr lang="en-US" sz="1194" dirty="0"/>
          </a:p>
        </p:txBody>
      </p:sp>
      <p:sp>
        <p:nvSpPr>
          <p:cNvPr id="11" name="Shape 6"/>
          <p:cNvSpPr/>
          <p:nvPr/>
        </p:nvSpPr>
        <p:spPr>
          <a:xfrm>
            <a:off x="10134243" y="2120503"/>
            <a:ext cx="341233" cy="341233"/>
          </a:xfrm>
          <a:prstGeom prst="roundRect">
            <a:avLst>
              <a:gd name="adj" fmla="val 40001"/>
            </a:avLst>
          </a:prstGeom>
          <a:solidFill>
            <a:srgbClr val="EEEFF5"/>
          </a:solidFill>
          <a:ln/>
        </p:spPr>
      </p:sp>
      <p:sp>
        <p:nvSpPr>
          <p:cNvPr id="12" name="Text 7"/>
          <p:cNvSpPr/>
          <p:nvPr/>
        </p:nvSpPr>
        <p:spPr>
          <a:xfrm>
            <a:off x="10237827" y="2171343"/>
            <a:ext cx="134064"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2</a:t>
            </a:r>
            <a:endParaRPr lang="en-US" sz="1886" dirty="0"/>
          </a:p>
        </p:txBody>
      </p:sp>
      <p:sp>
        <p:nvSpPr>
          <p:cNvPr id="13" name="Text 8"/>
          <p:cNvSpPr/>
          <p:nvPr/>
        </p:nvSpPr>
        <p:spPr>
          <a:xfrm>
            <a:off x="10627043" y="2120503"/>
            <a:ext cx="1995487"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Improved Productivity</a:t>
            </a:r>
            <a:endParaRPr lang="en-US" sz="1571" dirty="0"/>
          </a:p>
        </p:txBody>
      </p:sp>
      <p:sp>
        <p:nvSpPr>
          <p:cNvPr id="14" name="Text 9"/>
          <p:cNvSpPr/>
          <p:nvPr/>
        </p:nvSpPr>
        <p:spPr>
          <a:xfrm>
            <a:off x="10627043" y="2460903"/>
            <a:ext cx="3472696" cy="1698546"/>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By identifying areas where employees excel or struggle, organizations can allocate resources and support effectively, enhancing overall productivity and efficiency. This targeted approach leads to better utilization of skills and expertise, ultimately contributing to a more productive workforce.</a:t>
            </a:r>
            <a:endParaRPr lang="en-US" sz="1194" dirty="0"/>
          </a:p>
        </p:txBody>
      </p:sp>
      <p:sp>
        <p:nvSpPr>
          <p:cNvPr id="15" name="Shape 10"/>
          <p:cNvSpPr/>
          <p:nvPr/>
        </p:nvSpPr>
        <p:spPr>
          <a:xfrm>
            <a:off x="6017181" y="4724281"/>
            <a:ext cx="341233" cy="341233"/>
          </a:xfrm>
          <a:prstGeom prst="roundRect">
            <a:avLst>
              <a:gd name="adj" fmla="val 40001"/>
            </a:avLst>
          </a:prstGeom>
          <a:solidFill>
            <a:srgbClr val="EEEFF5"/>
          </a:solidFill>
          <a:ln/>
        </p:spPr>
      </p:sp>
      <p:sp>
        <p:nvSpPr>
          <p:cNvPr id="16" name="Text 11"/>
          <p:cNvSpPr/>
          <p:nvPr/>
        </p:nvSpPr>
        <p:spPr>
          <a:xfrm>
            <a:off x="6123146" y="4775121"/>
            <a:ext cx="129302"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3</a:t>
            </a:r>
            <a:endParaRPr lang="en-US" sz="1886" dirty="0"/>
          </a:p>
        </p:txBody>
      </p:sp>
      <p:sp>
        <p:nvSpPr>
          <p:cNvPr id="17" name="Text 12"/>
          <p:cNvSpPr/>
          <p:nvPr/>
        </p:nvSpPr>
        <p:spPr>
          <a:xfrm>
            <a:off x="6509980" y="4724281"/>
            <a:ext cx="2561153"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Data-Driven Decision-Making</a:t>
            </a:r>
            <a:endParaRPr lang="en-US" sz="1571" dirty="0"/>
          </a:p>
        </p:txBody>
      </p:sp>
      <p:sp>
        <p:nvSpPr>
          <p:cNvPr id="18" name="Text 13"/>
          <p:cNvSpPr/>
          <p:nvPr/>
        </p:nvSpPr>
        <p:spPr>
          <a:xfrm>
            <a:off x="6509980" y="5064681"/>
            <a:ext cx="3472696" cy="1698546"/>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Performance tracking provides valuable data that can be used for informed decision-making regarding employee development, promotion, and compensation. This data-driven approach ensures that decisions are fair, transparent, and aligned with organizational goals and objectives.</a:t>
            </a:r>
            <a:endParaRPr lang="en-US" sz="1194" dirty="0"/>
          </a:p>
        </p:txBody>
      </p:sp>
      <p:sp>
        <p:nvSpPr>
          <p:cNvPr id="19" name="Shape 14"/>
          <p:cNvSpPr/>
          <p:nvPr/>
        </p:nvSpPr>
        <p:spPr>
          <a:xfrm>
            <a:off x="10134243" y="4724281"/>
            <a:ext cx="341233" cy="341233"/>
          </a:xfrm>
          <a:prstGeom prst="roundRect">
            <a:avLst>
              <a:gd name="adj" fmla="val 40001"/>
            </a:avLst>
          </a:prstGeom>
          <a:solidFill>
            <a:srgbClr val="EEEFF5"/>
          </a:solidFill>
          <a:ln/>
        </p:spPr>
      </p:sp>
      <p:sp>
        <p:nvSpPr>
          <p:cNvPr id="20" name="Text 15"/>
          <p:cNvSpPr/>
          <p:nvPr/>
        </p:nvSpPr>
        <p:spPr>
          <a:xfrm>
            <a:off x="10232350" y="4775121"/>
            <a:ext cx="144899" cy="239435"/>
          </a:xfrm>
          <a:prstGeom prst="rect">
            <a:avLst/>
          </a:prstGeom>
          <a:noFill/>
          <a:ln/>
        </p:spPr>
        <p:txBody>
          <a:bodyPr wrap="none" rtlCol="0" anchor="t"/>
          <a:lstStyle/>
          <a:p>
            <a:pPr algn="ctr" indent="0" marL="0">
              <a:lnSpc>
                <a:spcPts val="1886"/>
              </a:lnSpc>
              <a:buNone/>
            </a:pPr>
            <a:r>
              <a:rPr lang="en-US" sz="1886" b="1" dirty="0">
                <a:solidFill>
                  <a:srgbClr val="272525"/>
                </a:solidFill>
                <a:latin typeface="Barlow" pitchFamily="34" charset="0"/>
                <a:ea typeface="Barlow" pitchFamily="34" charset="-122"/>
                <a:cs typeface="Barlow" pitchFamily="34" charset="-120"/>
              </a:rPr>
              <a:t>4</a:t>
            </a:r>
            <a:endParaRPr lang="en-US" sz="1886" dirty="0"/>
          </a:p>
        </p:txBody>
      </p:sp>
      <p:sp>
        <p:nvSpPr>
          <p:cNvPr id="21" name="Text 16"/>
          <p:cNvSpPr/>
          <p:nvPr/>
        </p:nvSpPr>
        <p:spPr>
          <a:xfrm>
            <a:off x="10627043" y="4724281"/>
            <a:ext cx="2220278" cy="249436"/>
          </a:xfrm>
          <a:prstGeom prst="rect">
            <a:avLst/>
          </a:prstGeom>
          <a:noFill/>
          <a:ln/>
        </p:spPr>
        <p:txBody>
          <a:bodyPr wrap="none" rtlCol="0" anchor="t"/>
          <a:lstStyle/>
          <a:p>
            <a:pPr indent="0" marL="0">
              <a:lnSpc>
                <a:spcPts val="1964"/>
              </a:lnSpc>
              <a:buNone/>
            </a:pPr>
            <a:r>
              <a:rPr lang="en-US" sz="1571" b="1" dirty="0">
                <a:solidFill>
                  <a:srgbClr val="272525"/>
                </a:solidFill>
                <a:latin typeface="Barlow" pitchFamily="34" charset="0"/>
                <a:ea typeface="Barlow" pitchFamily="34" charset="-122"/>
                <a:cs typeface="Barlow" pitchFamily="34" charset="-120"/>
              </a:rPr>
              <a:t>Organizational Alignment</a:t>
            </a:r>
            <a:endParaRPr lang="en-US" sz="1571" dirty="0"/>
          </a:p>
        </p:txBody>
      </p:sp>
      <p:sp>
        <p:nvSpPr>
          <p:cNvPr id="22" name="Text 17"/>
          <p:cNvSpPr/>
          <p:nvPr/>
        </p:nvSpPr>
        <p:spPr>
          <a:xfrm>
            <a:off x="10627043" y="5064681"/>
            <a:ext cx="3472696" cy="1941195"/>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Performance tracking helps ensure alignment between employee performance and organizational objectives. By assessing individual contributions and aligning them with broader goals, organizations can ensure that everyone is working towards a shared vision and contributing to the success of the organization.</a:t>
            </a:r>
            <a:endParaRPr lang="en-US" sz="1194"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1256705"/>
            <a:ext cx="8645723" cy="712708"/>
          </a:xfrm>
          <a:prstGeom prst="rect">
            <a:avLst/>
          </a:prstGeom>
          <a:noFill/>
          <a:ln/>
        </p:spPr>
        <p:txBody>
          <a:bodyPr wrap="none" rtlCol="0" anchor="t"/>
          <a:lstStyle/>
          <a:p>
            <a:pPr indent="0" marL="0">
              <a:lnSpc>
                <a:spcPts val="5612"/>
              </a:lnSpc>
              <a:buNone/>
            </a:pPr>
            <a:r>
              <a:rPr lang="en-US" sz="4489" b="1" dirty="0">
                <a:solidFill>
                  <a:srgbClr val="7068F4"/>
                </a:solidFill>
                <a:latin typeface="Barlow" pitchFamily="34" charset="0"/>
                <a:ea typeface="Barlow" pitchFamily="34" charset="-122"/>
                <a:cs typeface="Barlow" pitchFamily="34" charset="-120"/>
              </a:rPr>
              <a:t>Key Performance Indicators (KPIs)</a:t>
            </a:r>
            <a:endParaRPr lang="en-US" sz="4489" dirty="0"/>
          </a:p>
        </p:txBody>
      </p:sp>
      <p:sp>
        <p:nvSpPr>
          <p:cNvPr id="5" name="Text 2"/>
          <p:cNvSpPr/>
          <p:nvPr/>
        </p:nvSpPr>
        <p:spPr>
          <a:xfrm>
            <a:off x="758309" y="2510909"/>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Productivity</a:t>
            </a:r>
            <a:endParaRPr lang="en-US" sz="2245" dirty="0"/>
          </a:p>
        </p:txBody>
      </p:sp>
      <p:sp>
        <p:nvSpPr>
          <p:cNvPr id="6" name="Text 3"/>
          <p:cNvSpPr/>
          <p:nvPr/>
        </p:nvSpPr>
        <p:spPr>
          <a:xfrm>
            <a:off x="758309" y="3083719"/>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Measures the efficiency and effectiveness of an employee's work. This can include metrics like sales figures, output volume, and completion rates.</a:t>
            </a:r>
            <a:endParaRPr lang="en-US" sz="1706" dirty="0"/>
          </a:p>
        </p:txBody>
      </p:sp>
      <p:sp>
        <p:nvSpPr>
          <p:cNvPr id="7" name="Text 4"/>
          <p:cNvSpPr/>
          <p:nvPr/>
        </p:nvSpPr>
        <p:spPr>
          <a:xfrm>
            <a:off x="1104900" y="5012174"/>
            <a:ext cx="3671768" cy="346710"/>
          </a:xfrm>
          <a:prstGeom prst="rect">
            <a:avLst/>
          </a:prstGeom>
          <a:noFill/>
          <a:ln/>
        </p:spPr>
        <p:txBody>
          <a:bodyPr wrap="none" rtlCol="0" anchor="t"/>
          <a:lstStyle/>
          <a:p>
            <a:pPr algn="l" marL="342900" indent="-342900">
              <a:lnSpc>
                <a:spcPts val="2730"/>
              </a:lnSpc>
              <a:buSzPct val="100000"/>
              <a:buFont typeface="+mj-lt"/>
              <a:buAutoNum type="arabicPeriod" startAt="1"/>
            </a:pPr>
            <a:r>
              <a:rPr lang="en-US" sz="1706" dirty="0">
                <a:solidFill>
                  <a:srgbClr val="272525"/>
                </a:solidFill>
                <a:latin typeface="Montserrat" pitchFamily="34" charset="0"/>
                <a:ea typeface="Montserrat" pitchFamily="34" charset="-122"/>
                <a:cs typeface="Montserrat" pitchFamily="34" charset="-120"/>
              </a:rPr>
              <a:t>Sales targets achieved</a:t>
            </a:r>
            <a:endParaRPr lang="en-US" sz="1706" dirty="0"/>
          </a:p>
        </p:txBody>
      </p:sp>
      <p:sp>
        <p:nvSpPr>
          <p:cNvPr id="8" name="Text 5"/>
          <p:cNvSpPr/>
          <p:nvPr/>
        </p:nvSpPr>
        <p:spPr>
          <a:xfrm>
            <a:off x="1104900" y="5434608"/>
            <a:ext cx="3671768" cy="346710"/>
          </a:xfrm>
          <a:prstGeom prst="rect">
            <a:avLst/>
          </a:prstGeom>
          <a:noFill/>
          <a:ln/>
        </p:spPr>
        <p:txBody>
          <a:bodyPr wrap="none" rtlCol="0" anchor="t"/>
          <a:lstStyle/>
          <a:p>
            <a:pPr algn="l" marL="342900" indent="-342900">
              <a:lnSpc>
                <a:spcPts val="2730"/>
              </a:lnSpc>
              <a:buSzPct val="100000"/>
              <a:buFont typeface="+mj-lt"/>
              <a:buAutoNum type="arabicPeriod" startAt="2"/>
            </a:pPr>
            <a:r>
              <a:rPr lang="en-US" sz="1706" dirty="0">
                <a:solidFill>
                  <a:srgbClr val="272525"/>
                </a:solidFill>
                <a:latin typeface="Montserrat" pitchFamily="34" charset="0"/>
                <a:ea typeface="Montserrat" pitchFamily="34" charset="-122"/>
                <a:cs typeface="Montserrat" pitchFamily="34" charset="-120"/>
              </a:rPr>
              <a:t>Number of leads generated</a:t>
            </a:r>
            <a:endParaRPr lang="en-US" sz="1706" dirty="0"/>
          </a:p>
        </p:txBody>
      </p:sp>
      <p:sp>
        <p:nvSpPr>
          <p:cNvPr id="9" name="Text 6"/>
          <p:cNvSpPr/>
          <p:nvPr/>
        </p:nvSpPr>
        <p:spPr>
          <a:xfrm>
            <a:off x="1104900" y="5857042"/>
            <a:ext cx="3671768" cy="693420"/>
          </a:xfrm>
          <a:prstGeom prst="rect">
            <a:avLst/>
          </a:prstGeom>
          <a:noFill/>
          <a:ln/>
        </p:spPr>
        <p:txBody>
          <a:bodyPr wrap="square" rtlCol="0" anchor="t"/>
          <a:lstStyle/>
          <a:p>
            <a:pPr algn="l" marL="342900" indent="-342900">
              <a:lnSpc>
                <a:spcPts val="2730"/>
              </a:lnSpc>
              <a:buSzPct val="100000"/>
              <a:buFont typeface="+mj-lt"/>
              <a:buAutoNum type="arabicPeriod" startAt="3"/>
            </a:pPr>
            <a:r>
              <a:rPr lang="en-US" sz="1706" dirty="0">
                <a:solidFill>
                  <a:srgbClr val="272525"/>
                </a:solidFill>
                <a:latin typeface="Montserrat" pitchFamily="34" charset="0"/>
                <a:ea typeface="Montserrat" pitchFamily="34" charset="-122"/>
                <a:cs typeface="Montserrat" pitchFamily="34" charset="-120"/>
              </a:rPr>
              <a:t>Average response time to customers</a:t>
            </a:r>
            <a:endParaRPr lang="en-US" sz="1706" dirty="0"/>
          </a:p>
        </p:txBody>
      </p:sp>
      <p:sp>
        <p:nvSpPr>
          <p:cNvPr id="10" name="Text 7"/>
          <p:cNvSpPr/>
          <p:nvPr/>
        </p:nvSpPr>
        <p:spPr>
          <a:xfrm>
            <a:off x="5312926" y="2510909"/>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Quality</a:t>
            </a:r>
            <a:endParaRPr lang="en-US" sz="2245" dirty="0"/>
          </a:p>
        </p:txBody>
      </p:sp>
      <p:sp>
        <p:nvSpPr>
          <p:cNvPr id="11" name="Text 8"/>
          <p:cNvSpPr/>
          <p:nvPr/>
        </p:nvSpPr>
        <p:spPr>
          <a:xfrm>
            <a:off x="5312926" y="3083719"/>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Evaluates the accuracy, precision, and excellence of an employee's work. Examples include customer satisfaction scores, error rates, and defect rates.</a:t>
            </a:r>
            <a:endParaRPr lang="en-US" sz="1706" dirty="0"/>
          </a:p>
        </p:txBody>
      </p:sp>
      <p:sp>
        <p:nvSpPr>
          <p:cNvPr id="12" name="Text 9"/>
          <p:cNvSpPr/>
          <p:nvPr/>
        </p:nvSpPr>
        <p:spPr>
          <a:xfrm>
            <a:off x="5659517" y="5012174"/>
            <a:ext cx="3671768" cy="346710"/>
          </a:xfrm>
          <a:prstGeom prst="rect">
            <a:avLst/>
          </a:prstGeom>
          <a:noFill/>
          <a:ln/>
        </p:spPr>
        <p:txBody>
          <a:bodyPr wrap="none" rtlCol="0" anchor="t"/>
          <a:lstStyle/>
          <a:p>
            <a:pPr algn="l" marL="342900" indent="-342900">
              <a:lnSpc>
                <a:spcPts val="2730"/>
              </a:lnSpc>
              <a:buSzPct val="100000"/>
              <a:buFont typeface="+mj-lt"/>
              <a:buAutoNum type="arabicPeriod" startAt="1"/>
            </a:pPr>
            <a:r>
              <a:rPr lang="en-US" sz="1706" dirty="0">
                <a:solidFill>
                  <a:srgbClr val="272525"/>
                </a:solidFill>
                <a:latin typeface="Montserrat" pitchFamily="34" charset="0"/>
                <a:ea typeface="Montserrat" pitchFamily="34" charset="-122"/>
                <a:cs typeface="Montserrat" pitchFamily="34" charset="-120"/>
              </a:rPr>
              <a:t>Customer satisfaction ratings</a:t>
            </a:r>
            <a:endParaRPr lang="en-US" sz="1706" dirty="0"/>
          </a:p>
        </p:txBody>
      </p:sp>
      <p:sp>
        <p:nvSpPr>
          <p:cNvPr id="13" name="Text 10"/>
          <p:cNvSpPr/>
          <p:nvPr/>
        </p:nvSpPr>
        <p:spPr>
          <a:xfrm>
            <a:off x="5659517" y="5434608"/>
            <a:ext cx="3671768" cy="346710"/>
          </a:xfrm>
          <a:prstGeom prst="rect">
            <a:avLst/>
          </a:prstGeom>
          <a:noFill/>
          <a:ln/>
        </p:spPr>
        <p:txBody>
          <a:bodyPr wrap="none" rtlCol="0" anchor="t"/>
          <a:lstStyle/>
          <a:p>
            <a:pPr algn="l" marL="342900" indent="-342900">
              <a:lnSpc>
                <a:spcPts val="2730"/>
              </a:lnSpc>
              <a:buSzPct val="100000"/>
              <a:buFont typeface="+mj-lt"/>
              <a:buAutoNum type="arabicPeriod" startAt="2"/>
            </a:pPr>
            <a:r>
              <a:rPr lang="en-US" sz="1706" dirty="0">
                <a:solidFill>
                  <a:srgbClr val="272525"/>
                </a:solidFill>
                <a:latin typeface="Montserrat" pitchFamily="34" charset="0"/>
                <a:ea typeface="Montserrat" pitchFamily="34" charset="-122"/>
                <a:cs typeface="Montserrat" pitchFamily="34" charset="-120"/>
              </a:rPr>
              <a:t>Number of customer complaints</a:t>
            </a:r>
            <a:endParaRPr lang="en-US" sz="1706" dirty="0"/>
          </a:p>
        </p:txBody>
      </p:sp>
      <p:sp>
        <p:nvSpPr>
          <p:cNvPr id="14" name="Text 11"/>
          <p:cNvSpPr/>
          <p:nvPr/>
        </p:nvSpPr>
        <p:spPr>
          <a:xfrm>
            <a:off x="5659517" y="5857042"/>
            <a:ext cx="3671768" cy="346710"/>
          </a:xfrm>
          <a:prstGeom prst="rect">
            <a:avLst/>
          </a:prstGeom>
          <a:noFill/>
          <a:ln/>
        </p:spPr>
        <p:txBody>
          <a:bodyPr wrap="none" rtlCol="0" anchor="t"/>
          <a:lstStyle/>
          <a:p>
            <a:pPr algn="l" marL="342900" indent="-342900">
              <a:lnSpc>
                <a:spcPts val="2730"/>
              </a:lnSpc>
              <a:buSzPct val="100000"/>
              <a:buFont typeface="+mj-lt"/>
              <a:buAutoNum type="arabicPeriod" startAt="3"/>
            </a:pPr>
            <a:r>
              <a:rPr lang="en-US" sz="1706" dirty="0">
                <a:solidFill>
                  <a:srgbClr val="272525"/>
                </a:solidFill>
                <a:latin typeface="Montserrat" pitchFamily="34" charset="0"/>
                <a:ea typeface="Montserrat" pitchFamily="34" charset="-122"/>
                <a:cs typeface="Montserrat" pitchFamily="34" charset="-120"/>
              </a:rPr>
              <a:t>Accuracy of work output</a:t>
            </a:r>
            <a:endParaRPr lang="en-US" sz="1706" dirty="0"/>
          </a:p>
        </p:txBody>
      </p:sp>
      <p:sp>
        <p:nvSpPr>
          <p:cNvPr id="15" name="Text 12"/>
          <p:cNvSpPr/>
          <p:nvPr/>
        </p:nvSpPr>
        <p:spPr>
          <a:xfrm>
            <a:off x="9867543" y="2510909"/>
            <a:ext cx="2850713" cy="356235"/>
          </a:xfrm>
          <a:prstGeom prst="rect">
            <a:avLst/>
          </a:prstGeom>
          <a:noFill/>
          <a:ln/>
        </p:spPr>
        <p:txBody>
          <a:bodyPr wrap="none" rtlCol="0" anchor="t"/>
          <a:lstStyle/>
          <a:p>
            <a:pPr indent="0" marL="0">
              <a:lnSpc>
                <a:spcPts val="2806"/>
              </a:lnSpc>
              <a:buNone/>
            </a:pPr>
            <a:r>
              <a:rPr lang="en-US" sz="2245" b="1" dirty="0">
                <a:solidFill>
                  <a:srgbClr val="7068F4"/>
                </a:solidFill>
                <a:latin typeface="Barlow" pitchFamily="34" charset="0"/>
                <a:ea typeface="Barlow" pitchFamily="34" charset="-122"/>
                <a:cs typeface="Barlow" pitchFamily="34" charset="-120"/>
              </a:rPr>
              <a:t>Engagement</a:t>
            </a:r>
            <a:endParaRPr lang="en-US" sz="2245" dirty="0"/>
          </a:p>
        </p:txBody>
      </p:sp>
      <p:sp>
        <p:nvSpPr>
          <p:cNvPr id="16" name="Text 13"/>
          <p:cNvSpPr/>
          <p:nvPr/>
        </p:nvSpPr>
        <p:spPr>
          <a:xfrm>
            <a:off x="9867543" y="3083719"/>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Assesses an employee's level of involvement and enthusiasm in their work. Metrics include attendance, participation in meetings, and proactive contributions.</a:t>
            </a:r>
            <a:endParaRPr lang="en-US" sz="1706" dirty="0"/>
          </a:p>
        </p:txBody>
      </p:sp>
      <p:sp>
        <p:nvSpPr>
          <p:cNvPr id="17" name="Text 14"/>
          <p:cNvSpPr/>
          <p:nvPr/>
        </p:nvSpPr>
        <p:spPr>
          <a:xfrm>
            <a:off x="10214134" y="5012174"/>
            <a:ext cx="3671768" cy="346710"/>
          </a:xfrm>
          <a:prstGeom prst="rect">
            <a:avLst/>
          </a:prstGeom>
          <a:noFill/>
          <a:ln/>
        </p:spPr>
        <p:txBody>
          <a:bodyPr wrap="none" rtlCol="0" anchor="t"/>
          <a:lstStyle/>
          <a:p>
            <a:pPr algn="l" marL="342900" indent="-342900">
              <a:lnSpc>
                <a:spcPts val="2730"/>
              </a:lnSpc>
              <a:buSzPct val="100000"/>
              <a:buFont typeface="+mj-lt"/>
              <a:buAutoNum type="arabicPeriod" startAt="1"/>
            </a:pPr>
            <a:r>
              <a:rPr lang="en-US" sz="1706" dirty="0">
                <a:solidFill>
                  <a:srgbClr val="272525"/>
                </a:solidFill>
                <a:latin typeface="Montserrat" pitchFamily="34" charset="0"/>
                <a:ea typeface="Montserrat" pitchFamily="34" charset="-122"/>
                <a:cs typeface="Montserrat" pitchFamily="34" charset="-120"/>
              </a:rPr>
              <a:t>Attendance and punctuality</a:t>
            </a:r>
            <a:endParaRPr lang="en-US" sz="1706" dirty="0"/>
          </a:p>
        </p:txBody>
      </p:sp>
      <p:sp>
        <p:nvSpPr>
          <p:cNvPr id="18" name="Text 15"/>
          <p:cNvSpPr/>
          <p:nvPr/>
        </p:nvSpPr>
        <p:spPr>
          <a:xfrm>
            <a:off x="10214134" y="5434608"/>
            <a:ext cx="3671768" cy="693420"/>
          </a:xfrm>
          <a:prstGeom prst="rect">
            <a:avLst/>
          </a:prstGeom>
          <a:noFill/>
          <a:ln/>
        </p:spPr>
        <p:txBody>
          <a:bodyPr wrap="square" rtlCol="0" anchor="t"/>
          <a:lstStyle/>
          <a:p>
            <a:pPr algn="l" marL="342900" indent="-342900">
              <a:lnSpc>
                <a:spcPts val="2730"/>
              </a:lnSpc>
              <a:buSzPct val="100000"/>
              <a:buFont typeface="+mj-lt"/>
              <a:buAutoNum type="arabicPeriod" startAt="2"/>
            </a:pPr>
            <a:r>
              <a:rPr lang="en-US" sz="1706" dirty="0">
                <a:solidFill>
                  <a:srgbClr val="272525"/>
                </a:solidFill>
                <a:latin typeface="Montserrat" pitchFamily="34" charset="0"/>
                <a:ea typeface="Montserrat" pitchFamily="34" charset="-122"/>
                <a:cs typeface="Montserrat" pitchFamily="34" charset="-120"/>
              </a:rPr>
              <a:t>Team participation and collaboration</a:t>
            </a:r>
            <a:endParaRPr lang="en-US" sz="1706" dirty="0"/>
          </a:p>
        </p:txBody>
      </p:sp>
      <p:sp>
        <p:nvSpPr>
          <p:cNvPr id="19" name="Text 16"/>
          <p:cNvSpPr/>
          <p:nvPr/>
        </p:nvSpPr>
        <p:spPr>
          <a:xfrm>
            <a:off x="10214134" y="6203752"/>
            <a:ext cx="3671768" cy="693420"/>
          </a:xfrm>
          <a:prstGeom prst="rect">
            <a:avLst/>
          </a:prstGeom>
          <a:noFill/>
          <a:ln/>
        </p:spPr>
        <p:txBody>
          <a:bodyPr wrap="square" rtlCol="0" anchor="t"/>
          <a:lstStyle/>
          <a:p>
            <a:pPr algn="l" marL="342900" indent="-342900">
              <a:lnSpc>
                <a:spcPts val="2730"/>
              </a:lnSpc>
              <a:buSzPct val="100000"/>
              <a:buFont typeface="+mj-lt"/>
              <a:buAutoNum type="arabicPeriod" startAt="3"/>
            </a:pPr>
            <a:r>
              <a:rPr lang="en-US" sz="1706" dirty="0">
                <a:solidFill>
                  <a:srgbClr val="272525"/>
                </a:solidFill>
                <a:latin typeface="Montserrat" pitchFamily="34" charset="0"/>
                <a:ea typeface="Montserrat" pitchFamily="34" charset="-122"/>
                <a:cs typeface="Montserrat" pitchFamily="34" charset="-120"/>
              </a:rPr>
              <a:t>Proactive problem-solving and innovation</a:t>
            </a:r>
            <a:endParaRPr lang="en-US" sz="1706"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9958"/>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39958"/>
          </a:xfrm>
          <a:prstGeom prst="rect">
            <a:avLst/>
          </a:prstGeom>
        </p:spPr>
      </p:pic>
      <p:pic>
        <p:nvPicPr>
          <p:cNvPr id="5" name="Image 2" descr="preencoded.png">    </p:cNvPr>
          <p:cNvPicPr>
            <a:picLocks noChangeAspect="1"/>
          </p:cNvPicPr>
          <p:nvPr/>
        </p:nvPicPr>
        <p:blipFill>
          <a:blip r:embed="rId3"/>
          <a:stretch>
            <a:fillRect/>
          </a:stretch>
        </p:blipFill>
        <p:spPr>
          <a:xfrm>
            <a:off x="9393436" y="2501027"/>
            <a:ext cx="4987528" cy="3237786"/>
          </a:xfrm>
          <a:prstGeom prst="rect">
            <a:avLst/>
          </a:prstGeom>
        </p:spPr>
      </p:pic>
      <p:sp>
        <p:nvSpPr>
          <p:cNvPr id="6" name="Text 1"/>
          <p:cNvSpPr/>
          <p:nvPr/>
        </p:nvSpPr>
        <p:spPr>
          <a:xfrm>
            <a:off x="698183" y="548521"/>
            <a:ext cx="7747635" cy="1312307"/>
          </a:xfrm>
          <a:prstGeom prst="rect">
            <a:avLst/>
          </a:prstGeom>
          <a:noFill/>
          <a:ln/>
        </p:spPr>
        <p:txBody>
          <a:bodyPr wrap="square" rtlCol="0" anchor="t"/>
          <a:lstStyle/>
          <a:p>
            <a:pPr indent="0" marL="0">
              <a:lnSpc>
                <a:spcPts val="5167"/>
              </a:lnSpc>
              <a:buNone/>
            </a:pPr>
            <a:r>
              <a:rPr lang="en-US" sz="4134" b="1" dirty="0">
                <a:solidFill>
                  <a:srgbClr val="7068F4"/>
                </a:solidFill>
                <a:latin typeface="Barlow" pitchFamily="34" charset="0"/>
                <a:ea typeface="Barlow" pitchFamily="34" charset="-122"/>
                <a:cs typeface="Barlow" pitchFamily="34" charset="-120"/>
              </a:rPr>
              <a:t>Data Collection and Organization in Excel</a:t>
            </a:r>
            <a:endParaRPr lang="en-US" sz="4134" dirty="0"/>
          </a:p>
        </p:txBody>
      </p:sp>
      <p:sp>
        <p:nvSpPr>
          <p:cNvPr id="7" name="Shape 2"/>
          <p:cNvSpPr/>
          <p:nvPr/>
        </p:nvSpPr>
        <p:spPr>
          <a:xfrm>
            <a:off x="698183" y="2160032"/>
            <a:ext cx="7747635" cy="4030742"/>
          </a:xfrm>
          <a:prstGeom prst="roundRect">
            <a:avLst>
              <a:gd name="adj" fmla="val 4454"/>
            </a:avLst>
          </a:prstGeom>
          <a:noFill/>
          <a:ln w="7620">
            <a:solidFill>
              <a:srgbClr val="000000">
                <a:alpha val="8000"/>
              </a:srgbClr>
            </a:solidFill>
            <a:prstDash val="solid"/>
          </a:ln>
        </p:spPr>
      </p:sp>
      <p:sp>
        <p:nvSpPr>
          <p:cNvPr id="8" name="Shape 3"/>
          <p:cNvSpPr/>
          <p:nvPr/>
        </p:nvSpPr>
        <p:spPr>
          <a:xfrm>
            <a:off x="705803" y="2167652"/>
            <a:ext cx="7732395" cy="573643"/>
          </a:xfrm>
          <a:prstGeom prst="rect">
            <a:avLst/>
          </a:prstGeom>
          <a:solidFill>
            <a:srgbClr val="FFFFFF">
              <a:alpha val="4000"/>
            </a:srgbClr>
          </a:solidFill>
          <a:ln/>
        </p:spPr>
      </p:sp>
      <p:sp>
        <p:nvSpPr>
          <p:cNvPr id="9" name="Text 4"/>
          <p:cNvSpPr/>
          <p:nvPr/>
        </p:nvSpPr>
        <p:spPr>
          <a:xfrm>
            <a:off x="905232" y="2294930"/>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A</a:t>
            </a:r>
            <a:endParaRPr lang="en-US" sz="1571" dirty="0"/>
          </a:p>
        </p:txBody>
      </p:sp>
      <p:sp>
        <p:nvSpPr>
          <p:cNvPr id="10" name="Text 5"/>
          <p:cNvSpPr/>
          <p:nvPr/>
        </p:nvSpPr>
        <p:spPr>
          <a:xfrm>
            <a:off x="4775240" y="2294930"/>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Employee Name</a:t>
            </a:r>
            <a:endParaRPr lang="en-US" sz="1571" dirty="0"/>
          </a:p>
        </p:txBody>
      </p:sp>
      <p:sp>
        <p:nvSpPr>
          <p:cNvPr id="11" name="Shape 6"/>
          <p:cNvSpPr/>
          <p:nvPr/>
        </p:nvSpPr>
        <p:spPr>
          <a:xfrm>
            <a:off x="705803" y="2741295"/>
            <a:ext cx="7732395" cy="573643"/>
          </a:xfrm>
          <a:prstGeom prst="rect">
            <a:avLst/>
          </a:prstGeom>
          <a:solidFill>
            <a:srgbClr val="000000">
              <a:alpha val="4000"/>
            </a:srgbClr>
          </a:solidFill>
          <a:ln/>
        </p:spPr>
      </p:sp>
      <p:sp>
        <p:nvSpPr>
          <p:cNvPr id="12" name="Text 7"/>
          <p:cNvSpPr/>
          <p:nvPr/>
        </p:nvSpPr>
        <p:spPr>
          <a:xfrm>
            <a:off x="905232" y="2868573"/>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B</a:t>
            </a:r>
            <a:endParaRPr lang="en-US" sz="1571" dirty="0"/>
          </a:p>
        </p:txBody>
      </p:sp>
      <p:sp>
        <p:nvSpPr>
          <p:cNvPr id="13" name="Text 8"/>
          <p:cNvSpPr/>
          <p:nvPr/>
        </p:nvSpPr>
        <p:spPr>
          <a:xfrm>
            <a:off x="4775240" y="2868573"/>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Department</a:t>
            </a:r>
            <a:endParaRPr lang="en-US" sz="1571" dirty="0"/>
          </a:p>
        </p:txBody>
      </p:sp>
      <p:sp>
        <p:nvSpPr>
          <p:cNvPr id="14" name="Shape 9"/>
          <p:cNvSpPr/>
          <p:nvPr/>
        </p:nvSpPr>
        <p:spPr>
          <a:xfrm>
            <a:off x="705803" y="3314938"/>
            <a:ext cx="7732395" cy="573643"/>
          </a:xfrm>
          <a:prstGeom prst="rect">
            <a:avLst/>
          </a:prstGeom>
          <a:solidFill>
            <a:srgbClr val="FFFFFF">
              <a:alpha val="4000"/>
            </a:srgbClr>
          </a:solidFill>
          <a:ln/>
        </p:spPr>
      </p:sp>
      <p:sp>
        <p:nvSpPr>
          <p:cNvPr id="15" name="Text 10"/>
          <p:cNvSpPr/>
          <p:nvPr/>
        </p:nvSpPr>
        <p:spPr>
          <a:xfrm>
            <a:off x="905232" y="3442216"/>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C</a:t>
            </a:r>
            <a:endParaRPr lang="en-US" sz="1571" dirty="0"/>
          </a:p>
        </p:txBody>
      </p:sp>
      <p:sp>
        <p:nvSpPr>
          <p:cNvPr id="16" name="Text 11"/>
          <p:cNvSpPr/>
          <p:nvPr/>
        </p:nvSpPr>
        <p:spPr>
          <a:xfrm>
            <a:off x="4775240" y="3442216"/>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KPI 1</a:t>
            </a:r>
            <a:endParaRPr lang="en-US" sz="1571" dirty="0"/>
          </a:p>
        </p:txBody>
      </p:sp>
      <p:sp>
        <p:nvSpPr>
          <p:cNvPr id="17" name="Shape 12"/>
          <p:cNvSpPr/>
          <p:nvPr/>
        </p:nvSpPr>
        <p:spPr>
          <a:xfrm>
            <a:off x="705803" y="3888581"/>
            <a:ext cx="7732395" cy="573643"/>
          </a:xfrm>
          <a:prstGeom prst="rect">
            <a:avLst/>
          </a:prstGeom>
          <a:solidFill>
            <a:srgbClr val="000000">
              <a:alpha val="4000"/>
            </a:srgbClr>
          </a:solidFill>
          <a:ln/>
        </p:spPr>
      </p:sp>
      <p:sp>
        <p:nvSpPr>
          <p:cNvPr id="18" name="Text 13"/>
          <p:cNvSpPr/>
          <p:nvPr/>
        </p:nvSpPr>
        <p:spPr>
          <a:xfrm>
            <a:off x="905232" y="4015859"/>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D</a:t>
            </a:r>
            <a:endParaRPr lang="en-US" sz="1571" dirty="0"/>
          </a:p>
        </p:txBody>
      </p:sp>
      <p:sp>
        <p:nvSpPr>
          <p:cNvPr id="19" name="Text 14"/>
          <p:cNvSpPr/>
          <p:nvPr/>
        </p:nvSpPr>
        <p:spPr>
          <a:xfrm>
            <a:off x="4775240" y="4015859"/>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KPI 2</a:t>
            </a:r>
            <a:endParaRPr lang="en-US" sz="1571" dirty="0"/>
          </a:p>
        </p:txBody>
      </p:sp>
      <p:sp>
        <p:nvSpPr>
          <p:cNvPr id="20" name="Shape 15"/>
          <p:cNvSpPr/>
          <p:nvPr/>
        </p:nvSpPr>
        <p:spPr>
          <a:xfrm>
            <a:off x="705803" y="4462224"/>
            <a:ext cx="7732395" cy="573643"/>
          </a:xfrm>
          <a:prstGeom prst="rect">
            <a:avLst/>
          </a:prstGeom>
          <a:solidFill>
            <a:srgbClr val="FFFFFF">
              <a:alpha val="4000"/>
            </a:srgbClr>
          </a:solidFill>
          <a:ln/>
        </p:spPr>
      </p:sp>
      <p:sp>
        <p:nvSpPr>
          <p:cNvPr id="21" name="Text 16"/>
          <p:cNvSpPr/>
          <p:nvPr/>
        </p:nvSpPr>
        <p:spPr>
          <a:xfrm>
            <a:off x="905232" y="4589502"/>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E</a:t>
            </a:r>
            <a:endParaRPr lang="en-US" sz="1571" dirty="0"/>
          </a:p>
        </p:txBody>
      </p:sp>
      <p:sp>
        <p:nvSpPr>
          <p:cNvPr id="22" name="Text 17"/>
          <p:cNvSpPr/>
          <p:nvPr/>
        </p:nvSpPr>
        <p:spPr>
          <a:xfrm>
            <a:off x="4775240" y="4589502"/>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KPI 3</a:t>
            </a:r>
            <a:endParaRPr lang="en-US" sz="1571" dirty="0"/>
          </a:p>
        </p:txBody>
      </p:sp>
      <p:sp>
        <p:nvSpPr>
          <p:cNvPr id="23" name="Shape 18"/>
          <p:cNvSpPr/>
          <p:nvPr/>
        </p:nvSpPr>
        <p:spPr>
          <a:xfrm>
            <a:off x="705803" y="5035867"/>
            <a:ext cx="7732395" cy="573643"/>
          </a:xfrm>
          <a:prstGeom prst="rect">
            <a:avLst/>
          </a:prstGeom>
          <a:solidFill>
            <a:srgbClr val="000000">
              <a:alpha val="4000"/>
            </a:srgbClr>
          </a:solidFill>
          <a:ln/>
        </p:spPr>
      </p:sp>
      <p:sp>
        <p:nvSpPr>
          <p:cNvPr id="24" name="Text 19"/>
          <p:cNvSpPr/>
          <p:nvPr/>
        </p:nvSpPr>
        <p:spPr>
          <a:xfrm>
            <a:off x="905232" y="5163145"/>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F</a:t>
            </a:r>
            <a:endParaRPr lang="en-US" sz="1571" dirty="0"/>
          </a:p>
        </p:txBody>
      </p:sp>
      <p:sp>
        <p:nvSpPr>
          <p:cNvPr id="25" name="Text 20"/>
          <p:cNvSpPr/>
          <p:nvPr/>
        </p:nvSpPr>
        <p:spPr>
          <a:xfrm>
            <a:off x="4775240" y="5163145"/>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Performance Rating</a:t>
            </a:r>
            <a:endParaRPr lang="en-US" sz="1571" dirty="0"/>
          </a:p>
        </p:txBody>
      </p:sp>
      <p:sp>
        <p:nvSpPr>
          <p:cNvPr id="26" name="Shape 21"/>
          <p:cNvSpPr/>
          <p:nvPr/>
        </p:nvSpPr>
        <p:spPr>
          <a:xfrm>
            <a:off x="705803" y="5609511"/>
            <a:ext cx="7732395" cy="573643"/>
          </a:xfrm>
          <a:prstGeom prst="rect">
            <a:avLst/>
          </a:prstGeom>
          <a:solidFill>
            <a:srgbClr val="FFFFFF">
              <a:alpha val="4000"/>
            </a:srgbClr>
          </a:solidFill>
          <a:ln/>
        </p:spPr>
      </p:sp>
      <p:sp>
        <p:nvSpPr>
          <p:cNvPr id="27" name="Text 22"/>
          <p:cNvSpPr/>
          <p:nvPr/>
        </p:nvSpPr>
        <p:spPr>
          <a:xfrm>
            <a:off x="905232" y="5736788"/>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Column G</a:t>
            </a:r>
            <a:endParaRPr lang="en-US" sz="1571" dirty="0"/>
          </a:p>
        </p:txBody>
      </p:sp>
      <p:sp>
        <p:nvSpPr>
          <p:cNvPr id="28" name="Text 23"/>
          <p:cNvSpPr/>
          <p:nvPr/>
        </p:nvSpPr>
        <p:spPr>
          <a:xfrm>
            <a:off x="4775240" y="5736788"/>
            <a:ext cx="3463528" cy="319088"/>
          </a:xfrm>
          <a:prstGeom prst="rect">
            <a:avLst/>
          </a:prstGeom>
          <a:noFill/>
          <a:ln/>
        </p:spPr>
        <p:txBody>
          <a:bodyPr wrap="non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Comments</a:t>
            </a:r>
            <a:endParaRPr lang="en-US" sz="1571" dirty="0"/>
          </a:p>
        </p:txBody>
      </p:sp>
      <p:sp>
        <p:nvSpPr>
          <p:cNvPr id="29" name="Text 24"/>
          <p:cNvSpPr/>
          <p:nvPr/>
        </p:nvSpPr>
        <p:spPr>
          <a:xfrm>
            <a:off x="698183" y="6415088"/>
            <a:ext cx="7747635" cy="1276350"/>
          </a:xfrm>
          <a:prstGeom prst="rect">
            <a:avLst/>
          </a:prstGeom>
          <a:noFill/>
          <a:ln/>
        </p:spPr>
        <p:txBody>
          <a:bodyPr wrap="square" rtlCol="0" anchor="t"/>
          <a:lstStyle/>
          <a:p>
            <a:pPr indent="0" marL="0">
              <a:lnSpc>
                <a:spcPts val="2513"/>
              </a:lnSpc>
              <a:buNone/>
            </a:pPr>
            <a:r>
              <a:rPr lang="en-US" sz="1571" dirty="0">
                <a:solidFill>
                  <a:srgbClr val="272525"/>
                </a:solidFill>
                <a:latin typeface="Montserrat" pitchFamily="34" charset="0"/>
                <a:ea typeface="Montserrat" pitchFamily="34" charset="-122"/>
                <a:cs typeface="Montserrat" pitchFamily="34" charset="-120"/>
              </a:rPr>
              <a:t>Excel is a powerful tool for collecting, organizing, and analyzing performance data. It allows for easy data entry, calculation of metrics, and generation of visual representations like charts and graphs, which help to gain insights into performance trends.</a:t>
            </a:r>
            <a:endParaRPr lang="en-US" sz="1571" dirty="0"/>
          </a:p>
        </p:txBody>
      </p:sp>
      <p:pic>
        <p:nvPicPr>
          <p:cNvPr id="3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096691"/>
          </a:xfrm>
          <a:prstGeom prst="rect">
            <a:avLst/>
          </a:prstGeom>
        </p:spPr>
      </p:pic>
      <p:pic>
        <p:nvPicPr>
          <p:cNvPr id="5" name="Image 2" descr="preencoded.png">    </p:cNvPr>
          <p:cNvPicPr>
            <a:picLocks noChangeAspect="1"/>
          </p:cNvPicPr>
          <p:nvPr/>
        </p:nvPicPr>
        <p:blipFill>
          <a:blip r:embed="rId3"/>
          <a:stretch>
            <a:fillRect/>
          </a:stretch>
        </p:blipFill>
        <p:spPr>
          <a:xfrm>
            <a:off x="6057186" y="209669"/>
            <a:ext cx="2516029" cy="1677353"/>
          </a:xfrm>
          <a:prstGeom prst="rect">
            <a:avLst/>
          </a:prstGeom>
        </p:spPr>
      </p:pic>
      <p:sp>
        <p:nvSpPr>
          <p:cNvPr id="6" name="Text 1"/>
          <p:cNvSpPr/>
          <p:nvPr/>
        </p:nvSpPr>
        <p:spPr>
          <a:xfrm>
            <a:off x="1477447" y="2691051"/>
            <a:ext cx="5979319" cy="551617"/>
          </a:xfrm>
          <a:prstGeom prst="rect">
            <a:avLst/>
          </a:prstGeom>
          <a:noFill/>
          <a:ln/>
        </p:spPr>
        <p:txBody>
          <a:bodyPr wrap="none" rtlCol="0" anchor="t"/>
          <a:lstStyle/>
          <a:p>
            <a:pPr indent="0" marL="0">
              <a:lnSpc>
                <a:spcPts val="4345"/>
              </a:lnSpc>
              <a:buNone/>
            </a:pPr>
            <a:r>
              <a:rPr lang="en-US" sz="3476" b="1" dirty="0">
                <a:solidFill>
                  <a:srgbClr val="7068F4"/>
                </a:solidFill>
                <a:latin typeface="Barlow" pitchFamily="34" charset="0"/>
                <a:ea typeface="Barlow" pitchFamily="34" charset="-122"/>
                <a:cs typeface="Barlow" pitchFamily="34" charset="-120"/>
              </a:rPr>
              <a:t>Analyzing Performance Trends</a:t>
            </a:r>
            <a:endParaRPr lang="en-US" sz="3476" dirty="0"/>
          </a:p>
        </p:txBody>
      </p:sp>
      <p:sp>
        <p:nvSpPr>
          <p:cNvPr id="7" name="Shape 2"/>
          <p:cNvSpPr/>
          <p:nvPr/>
        </p:nvSpPr>
        <p:spPr>
          <a:xfrm>
            <a:off x="1477447" y="5698927"/>
            <a:ext cx="11675388" cy="22860"/>
          </a:xfrm>
          <a:prstGeom prst="roundRect">
            <a:avLst>
              <a:gd name="adj" fmla="val 660388"/>
            </a:avLst>
          </a:prstGeom>
          <a:solidFill>
            <a:srgbClr val="C1C3D0"/>
          </a:solidFill>
          <a:ln/>
        </p:spPr>
      </p:sp>
      <p:sp>
        <p:nvSpPr>
          <p:cNvPr id="8" name="Shape 3"/>
          <p:cNvSpPr/>
          <p:nvPr/>
        </p:nvSpPr>
        <p:spPr>
          <a:xfrm>
            <a:off x="4342805" y="5112008"/>
            <a:ext cx="22860" cy="586978"/>
          </a:xfrm>
          <a:prstGeom prst="roundRect">
            <a:avLst>
              <a:gd name="adj" fmla="val 660388"/>
            </a:avLst>
          </a:prstGeom>
          <a:solidFill>
            <a:srgbClr val="C1C3D0"/>
          </a:solidFill>
          <a:ln/>
        </p:spPr>
      </p:sp>
      <p:sp>
        <p:nvSpPr>
          <p:cNvPr id="9" name="Shape 4"/>
          <p:cNvSpPr/>
          <p:nvPr/>
        </p:nvSpPr>
        <p:spPr>
          <a:xfrm>
            <a:off x="4165640" y="5510272"/>
            <a:ext cx="377309" cy="377309"/>
          </a:xfrm>
          <a:prstGeom prst="roundRect">
            <a:avLst>
              <a:gd name="adj" fmla="val 40011"/>
            </a:avLst>
          </a:prstGeom>
          <a:solidFill>
            <a:srgbClr val="EEEFF5"/>
          </a:solidFill>
          <a:ln/>
        </p:spPr>
      </p:sp>
      <p:sp>
        <p:nvSpPr>
          <p:cNvPr id="10" name="Text 5"/>
          <p:cNvSpPr/>
          <p:nvPr/>
        </p:nvSpPr>
        <p:spPr>
          <a:xfrm>
            <a:off x="4307324" y="5566470"/>
            <a:ext cx="93821" cy="264795"/>
          </a:xfrm>
          <a:prstGeom prst="rect">
            <a:avLst/>
          </a:prstGeom>
          <a:noFill/>
          <a:ln/>
        </p:spPr>
        <p:txBody>
          <a:bodyPr wrap="none" rtlCol="0" anchor="t"/>
          <a:lstStyle/>
          <a:p>
            <a:pPr algn="ctr" indent="0" marL="0">
              <a:lnSpc>
                <a:spcPts val="2085"/>
              </a:lnSpc>
              <a:buNone/>
            </a:pPr>
            <a:r>
              <a:rPr lang="en-US" sz="2085" b="1" dirty="0">
                <a:solidFill>
                  <a:srgbClr val="272525"/>
                </a:solidFill>
                <a:latin typeface="Barlow" pitchFamily="34" charset="0"/>
                <a:ea typeface="Barlow" pitchFamily="34" charset="-122"/>
                <a:cs typeface="Barlow" pitchFamily="34" charset="-120"/>
              </a:rPr>
              <a:t>1</a:t>
            </a:r>
            <a:endParaRPr lang="en-US" sz="2085" dirty="0"/>
          </a:p>
        </p:txBody>
      </p:sp>
      <p:sp>
        <p:nvSpPr>
          <p:cNvPr id="11" name="Text 6"/>
          <p:cNvSpPr/>
          <p:nvPr/>
        </p:nvSpPr>
        <p:spPr>
          <a:xfrm>
            <a:off x="3250763" y="3762613"/>
            <a:ext cx="2207062" cy="275868"/>
          </a:xfrm>
          <a:prstGeom prst="rect">
            <a:avLst/>
          </a:prstGeom>
          <a:noFill/>
          <a:ln/>
        </p:spPr>
        <p:txBody>
          <a:bodyPr wrap="none" rtlCol="0" anchor="t"/>
          <a:lstStyle/>
          <a:p>
            <a:pPr algn="ctr" indent="0" marL="0">
              <a:lnSpc>
                <a:spcPts val="2172"/>
              </a:lnSpc>
              <a:buNone/>
            </a:pPr>
            <a:r>
              <a:rPr lang="en-US" sz="1738" b="1" dirty="0">
                <a:solidFill>
                  <a:srgbClr val="272525"/>
                </a:solidFill>
                <a:latin typeface="Barlow" pitchFamily="34" charset="0"/>
                <a:ea typeface="Barlow" pitchFamily="34" charset="-122"/>
                <a:cs typeface="Barlow" pitchFamily="34" charset="-120"/>
              </a:rPr>
              <a:t>Data Visualization</a:t>
            </a:r>
            <a:endParaRPr lang="en-US" sz="1738" dirty="0"/>
          </a:p>
        </p:txBody>
      </p:sp>
      <p:sp>
        <p:nvSpPr>
          <p:cNvPr id="12" name="Text 7"/>
          <p:cNvSpPr/>
          <p:nvPr/>
        </p:nvSpPr>
        <p:spPr>
          <a:xfrm>
            <a:off x="1645087" y="4139089"/>
            <a:ext cx="5418534" cy="805101"/>
          </a:xfrm>
          <a:prstGeom prst="rect">
            <a:avLst/>
          </a:prstGeom>
          <a:noFill/>
          <a:ln/>
        </p:spPr>
        <p:txBody>
          <a:bodyPr wrap="square" rtlCol="0" anchor="t"/>
          <a:lstStyle/>
          <a:p>
            <a:pPr algn="ctr" indent="0" marL="0">
              <a:lnSpc>
                <a:spcPts val="2113"/>
              </a:lnSpc>
              <a:buNone/>
            </a:pPr>
            <a:r>
              <a:rPr lang="en-US" sz="1321" dirty="0">
                <a:solidFill>
                  <a:srgbClr val="272525"/>
                </a:solidFill>
                <a:latin typeface="Montserrat" pitchFamily="34" charset="0"/>
                <a:ea typeface="Montserrat" pitchFamily="34" charset="-122"/>
                <a:cs typeface="Montserrat" pitchFamily="34" charset="-120"/>
              </a:rPr>
              <a:t>Excel offers a variety of chart types, including line graphs, bar charts, and scatter plots, which can effectively visualize performance trends over time.</a:t>
            </a:r>
            <a:endParaRPr lang="en-US" sz="1321" dirty="0"/>
          </a:p>
        </p:txBody>
      </p:sp>
      <p:sp>
        <p:nvSpPr>
          <p:cNvPr id="13" name="Shape 8"/>
          <p:cNvSpPr/>
          <p:nvPr/>
        </p:nvSpPr>
        <p:spPr>
          <a:xfrm>
            <a:off x="7303532" y="5698867"/>
            <a:ext cx="22860" cy="586978"/>
          </a:xfrm>
          <a:prstGeom prst="roundRect">
            <a:avLst>
              <a:gd name="adj" fmla="val 660388"/>
            </a:avLst>
          </a:prstGeom>
          <a:solidFill>
            <a:srgbClr val="C1C3D0"/>
          </a:solidFill>
          <a:ln/>
        </p:spPr>
      </p:sp>
      <p:sp>
        <p:nvSpPr>
          <p:cNvPr id="14" name="Shape 9"/>
          <p:cNvSpPr/>
          <p:nvPr/>
        </p:nvSpPr>
        <p:spPr>
          <a:xfrm>
            <a:off x="7126367" y="5510272"/>
            <a:ext cx="377309" cy="377309"/>
          </a:xfrm>
          <a:prstGeom prst="roundRect">
            <a:avLst>
              <a:gd name="adj" fmla="val 40011"/>
            </a:avLst>
          </a:prstGeom>
          <a:solidFill>
            <a:srgbClr val="EEEFF5"/>
          </a:solidFill>
          <a:ln/>
        </p:spPr>
      </p:sp>
      <p:sp>
        <p:nvSpPr>
          <p:cNvPr id="15" name="Text 10"/>
          <p:cNvSpPr/>
          <p:nvPr/>
        </p:nvSpPr>
        <p:spPr>
          <a:xfrm>
            <a:off x="7240786" y="5566470"/>
            <a:ext cx="148352" cy="264795"/>
          </a:xfrm>
          <a:prstGeom prst="rect">
            <a:avLst/>
          </a:prstGeom>
          <a:noFill/>
          <a:ln/>
        </p:spPr>
        <p:txBody>
          <a:bodyPr wrap="none" rtlCol="0" anchor="t"/>
          <a:lstStyle/>
          <a:p>
            <a:pPr algn="ctr" indent="0" marL="0">
              <a:lnSpc>
                <a:spcPts val="2085"/>
              </a:lnSpc>
              <a:buNone/>
            </a:pPr>
            <a:r>
              <a:rPr lang="en-US" sz="2085" b="1" dirty="0">
                <a:solidFill>
                  <a:srgbClr val="272525"/>
                </a:solidFill>
                <a:latin typeface="Barlow" pitchFamily="34" charset="0"/>
                <a:ea typeface="Barlow" pitchFamily="34" charset="-122"/>
                <a:cs typeface="Barlow" pitchFamily="34" charset="-120"/>
              </a:rPr>
              <a:t>2</a:t>
            </a:r>
            <a:endParaRPr lang="en-US" sz="2085" dirty="0"/>
          </a:p>
        </p:txBody>
      </p:sp>
      <p:sp>
        <p:nvSpPr>
          <p:cNvPr id="16" name="Text 11"/>
          <p:cNvSpPr/>
          <p:nvPr/>
        </p:nvSpPr>
        <p:spPr>
          <a:xfrm>
            <a:off x="6211491" y="6453664"/>
            <a:ext cx="2207062" cy="275868"/>
          </a:xfrm>
          <a:prstGeom prst="rect">
            <a:avLst/>
          </a:prstGeom>
          <a:noFill/>
          <a:ln/>
        </p:spPr>
        <p:txBody>
          <a:bodyPr wrap="none" rtlCol="0" anchor="t"/>
          <a:lstStyle/>
          <a:p>
            <a:pPr algn="ctr" indent="0" marL="0">
              <a:lnSpc>
                <a:spcPts val="2172"/>
              </a:lnSpc>
              <a:buNone/>
            </a:pPr>
            <a:r>
              <a:rPr lang="en-US" sz="1738" b="1" dirty="0">
                <a:solidFill>
                  <a:srgbClr val="272525"/>
                </a:solidFill>
                <a:latin typeface="Barlow" pitchFamily="34" charset="0"/>
                <a:ea typeface="Barlow" pitchFamily="34" charset="-122"/>
                <a:cs typeface="Barlow" pitchFamily="34" charset="-120"/>
              </a:rPr>
              <a:t>Trend Analysis</a:t>
            </a:r>
            <a:endParaRPr lang="en-US" sz="1738" dirty="0"/>
          </a:p>
        </p:txBody>
      </p:sp>
      <p:sp>
        <p:nvSpPr>
          <p:cNvPr id="17" name="Text 12"/>
          <p:cNvSpPr/>
          <p:nvPr/>
        </p:nvSpPr>
        <p:spPr>
          <a:xfrm>
            <a:off x="4605814" y="6830139"/>
            <a:ext cx="5418534" cy="805101"/>
          </a:xfrm>
          <a:prstGeom prst="rect">
            <a:avLst/>
          </a:prstGeom>
          <a:noFill/>
          <a:ln/>
        </p:spPr>
        <p:txBody>
          <a:bodyPr wrap="square" rtlCol="0" anchor="t"/>
          <a:lstStyle/>
          <a:p>
            <a:pPr algn="ctr" indent="0" marL="0">
              <a:lnSpc>
                <a:spcPts val="2113"/>
              </a:lnSpc>
              <a:buNone/>
            </a:pPr>
            <a:r>
              <a:rPr lang="en-US" sz="1321" dirty="0">
                <a:solidFill>
                  <a:srgbClr val="272525"/>
                </a:solidFill>
                <a:latin typeface="Montserrat" pitchFamily="34" charset="0"/>
                <a:ea typeface="Montserrat" pitchFamily="34" charset="-122"/>
                <a:cs typeface="Montserrat" pitchFamily="34" charset="-120"/>
              </a:rPr>
              <a:t>By analyzing performance data over time, organizations can identify patterns, positive or negative trends, and areas where improvement is needed.</a:t>
            </a:r>
            <a:endParaRPr lang="en-US" sz="1321" dirty="0"/>
          </a:p>
        </p:txBody>
      </p:sp>
      <p:sp>
        <p:nvSpPr>
          <p:cNvPr id="18" name="Shape 13"/>
          <p:cNvSpPr/>
          <p:nvPr/>
        </p:nvSpPr>
        <p:spPr>
          <a:xfrm>
            <a:off x="10264259" y="5112008"/>
            <a:ext cx="22860" cy="586978"/>
          </a:xfrm>
          <a:prstGeom prst="roundRect">
            <a:avLst>
              <a:gd name="adj" fmla="val 660388"/>
            </a:avLst>
          </a:prstGeom>
          <a:solidFill>
            <a:srgbClr val="C1C3D0"/>
          </a:solidFill>
          <a:ln/>
        </p:spPr>
      </p:sp>
      <p:sp>
        <p:nvSpPr>
          <p:cNvPr id="19" name="Shape 14"/>
          <p:cNvSpPr/>
          <p:nvPr/>
        </p:nvSpPr>
        <p:spPr>
          <a:xfrm>
            <a:off x="10087094" y="5510272"/>
            <a:ext cx="377309" cy="377309"/>
          </a:xfrm>
          <a:prstGeom prst="roundRect">
            <a:avLst>
              <a:gd name="adj" fmla="val 40011"/>
            </a:avLst>
          </a:prstGeom>
          <a:solidFill>
            <a:srgbClr val="EEEFF5"/>
          </a:solidFill>
          <a:ln/>
        </p:spPr>
      </p:sp>
      <p:sp>
        <p:nvSpPr>
          <p:cNvPr id="20" name="Text 15"/>
          <p:cNvSpPr/>
          <p:nvPr/>
        </p:nvSpPr>
        <p:spPr>
          <a:xfrm>
            <a:off x="10204252" y="5566470"/>
            <a:ext cx="142994" cy="264795"/>
          </a:xfrm>
          <a:prstGeom prst="rect">
            <a:avLst/>
          </a:prstGeom>
          <a:noFill/>
          <a:ln/>
        </p:spPr>
        <p:txBody>
          <a:bodyPr wrap="none" rtlCol="0" anchor="t"/>
          <a:lstStyle/>
          <a:p>
            <a:pPr algn="ctr" indent="0" marL="0">
              <a:lnSpc>
                <a:spcPts val="2085"/>
              </a:lnSpc>
              <a:buNone/>
            </a:pPr>
            <a:r>
              <a:rPr lang="en-US" sz="2085" b="1" dirty="0">
                <a:solidFill>
                  <a:srgbClr val="272525"/>
                </a:solidFill>
                <a:latin typeface="Barlow" pitchFamily="34" charset="0"/>
                <a:ea typeface="Barlow" pitchFamily="34" charset="-122"/>
                <a:cs typeface="Barlow" pitchFamily="34" charset="-120"/>
              </a:rPr>
              <a:t>3</a:t>
            </a:r>
            <a:endParaRPr lang="en-US" sz="2085" dirty="0"/>
          </a:p>
        </p:txBody>
      </p:sp>
      <p:sp>
        <p:nvSpPr>
          <p:cNvPr id="21" name="Text 16"/>
          <p:cNvSpPr/>
          <p:nvPr/>
        </p:nvSpPr>
        <p:spPr>
          <a:xfrm>
            <a:off x="9172337" y="3494246"/>
            <a:ext cx="2207062" cy="275868"/>
          </a:xfrm>
          <a:prstGeom prst="rect">
            <a:avLst/>
          </a:prstGeom>
          <a:noFill/>
          <a:ln/>
        </p:spPr>
        <p:txBody>
          <a:bodyPr wrap="none" rtlCol="0" anchor="t"/>
          <a:lstStyle/>
          <a:p>
            <a:pPr algn="ctr" indent="0" marL="0">
              <a:lnSpc>
                <a:spcPts val="2172"/>
              </a:lnSpc>
              <a:buNone/>
            </a:pPr>
            <a:r>
              <a:rPr lang="en-US" sz="1738" b="1" dirty="0">
                <a:solidFill>
                  <a:srgbClr val="272525"/>
                </a:solidFill>
                <a:latin typeface="Barlow" pitchFamily="34" charset="0"/>
                <a:ea typeface="Barlow" pitchFamily="34" charset="-122"/>
                <a:cs typeface="Barlow" pitchFamily="34" charset="-120"/>
              </a:rPr>
              <a:t>Predictive Insights</a:t>
            </a:r>
            <a:endParaRPr lang="en-US" sz="1738" dirty="0"/>
          </a:p>
        </p:txBody>
      </p:sp>
      <p:sp>
        <p:nvSpPr>
          <p:cNvPr id="22" name="Text 17"/>
          <p:cNvSpPr/>
          <p:nvPr/>
        </p:nvSpPr>
        <p:spPr>
          <a:xfrm>
            <a:off x="7566541" y="3870722"/>
            <a:ext cx="5418653" cy="1073468"/>
          </a:xfrm>
          <a:prstGeom prst="rect">
            <a:avLst/>
          </a:prstGeom>
          <a:noFill/>
          <a:ln/>
        </p:spPr>
        <p:txBody>
          <a:bodyPr wrap="square" rtlCol="0" anchor="t"/>
          <a:lstStyle/>
          <a:p>
            <a:pPr algn="ctr" indent="0" marL="0">
              <a:lnSpc>
                <a:spcPts val="2113"/>
              </a:lnSpc>
              <a:buNone/>
            </a:pPr>
            <a:r>
              <a:rPr lang="en-US" sz="1321" dirty="0">
                <a:solidFill>
                  <a:srgbClr val="272525"/>
                </a:solidFill>
                <a:latin typeface="Montserrat" pitchFamily="34" charset="0"/>
                <a:ea typeface="Montserrat" pitchFamily="34" charset="-122"/>
                <a:cs typeface="Montserrat" pitchFamily="34" charset="-120"/>
              </a:rPr>
              <a:t>Based on analyzed trends, organizations can project future performance and identify potential issues or opportunities. This proactive approach helps to make informed decisions regarding employee development and resource allocation.</a:t>
            </a:r>
            <a:endParaRPr lang="en-US" sz="1321"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31505"/>
          </a:xfrm>
          <a:prstGeom prst="rect">
            <a:avLst/>
          </a:prstGeom>
        </p:spPr>
      </p:pic>
      <p:pic>
        <p:nvPicPr>
          <p:cNvPr id="5" name="Image 2" descr="preencoded.png">    </p:cNvPr>
          <p:cNvPicPr>
            <a:picLocks noChangeAspect="1"/>
          </p:cNvPicPr>
          <p:nvPr/>
        </p:nvPicPr>
        <p:blipFill>
          <a:blip r:embed="rId3"/>
          <a:stretch>
            <a:fillRect/>
          </a:stretch>
        </p:blipFill>
        <p:spPr>
          <a:xfrm>
            <a:off x="253008" y="2314456"/>
            <a:ext cx="4980265" cy="3602474"/>
          </a:xfrm>
          <a:prstGeom prst="rect">
            <a:avLst/>
          </a:prstGeom>
        </p:spPr>
      </p:pic>
      <p:sp>
        <p:nvSpPr>
          <p:cNvPr id="6" name="Text 1"/>
          <p:cNvSpPr/>
          <p:nvPr/>
        </p:nvSpPr>
        <p:spPr>
          <a:xfrm>
            <a:off x="6194822" y="556617"/>
            <a:ext cx="7727156" cy="1331595"/>
          </a:xfrm>
          <a:prstGeom prst="rect">
            <a:avLst/>
          </a:prstGeom>
          <a:noFill/>
          <a:ln/>
        </p:spPr>
        <p:txBody>
          <a:bodyPr wrap="square" rtlCol="0" anchor="t"/>
          <a:lstStyle/>
          <a:p>
            <a:pPr indent="0" marL="0">
              <a:lnSpc>
                <a:spcPts val="5243"/>
              </a:lnSpc>
              <a:buNone/>
            </a:pPr>
            <a:r>
              <a:rPr lang="en-US" sz="4194" b="1" dirty="0">
                <a:solidFill>
                  <a:srgbClr val="7068F4"/>
                </a:solidFill>
                <a:latin typeface="Barlow" pitchFamily="34" charset="0"/>
                <a:ea typeface="Barlow" pitchFamily="34" charset="-122"/>
                <a:cs typeface="Barlow" pitchFamily="34" charset="-120"/>
              </a:rPr>
              <a:t>Identifying Strengths and Weaknesses</a:t>
            </a:r>
            <a:endParaRPr lang="en-US" sz="4194" dirty="0"/>
          </a:p>
        </p:txBody>
      </p:sp>
      <p:sp>
        <p:nvSpPr>
          <p:cNvPr id="7" name="Shape 2"/>
          <p:cNvSpPr/>
          <p:nvPr/>
        </p:nvSpPr>
        <p:spPr>
          <a:xfrm>
            <a:off x="6194822" y="2191822"/>
            <a:ext cx="3762375" cy="3126105"/>
          </a:xfrm>
          <a:prstGeom prst="roundRect">
            <a:avLst>
              <a:gd name="adj" fmla="val 5828"/>
            </a:avLst>
          </a:prstGeom>
          <a:solidFill>
            <a:srgbClr val="EEEFF5"/>
          </a:solidFill>
          <a:ln/>
        </p:spPr>
      </p:sp>
      <p:sp>
        <p:nvSpPr>
          <p:cNvPr id="8" name="Text 3"/>
          <p:cNvSpPr/>
          <p:nvPr/>
        </p:nvSpPr>
        <p:spPr>
          <a:xfrm>
            <a:off x="6397228" y="2394228"/>
            <a:ext cx="2663309" cy="332899"/>
          </a:xfrm>
          <a:prstGeom prst="rect">
            <a:avLst/>
          </a:prstGeom>
          <a:noFill/>
          <a:ln/>
        </p:spPr>
        <p:txBody>
          <a:bodyPr wrap="none" rtlCol="0" anchor="t"/>
          <a:lstStyle/>
          <a:p>
            <a:pPr indent="0" marL="0">
              <a:lnSpc>
                <a:spcPts val="2621"/>
              </a:lnSpc>
              <a:buNone/>
            </a:pPr>
            <a:r>
              <a:rPr lang="en-US" sz="2097" b="1" dirty="0">
                <a:solidFill>
                  <a:srgbClr val="272525"/>
                </a:solidFill>
                <a:latin typeface="Barlow" pitchFamily="34" charset="0"/>
                <a:ea typeface="Barlow" pitchFamily="34" charset="-122"/>
                <a:cs typeface="Barlow" pitchFamily="34" charset="-120"/>
              </a:rPr>
              <a:t>High Performing KPIs</a:t>
            </a:r>
            <a:endParaRPr lang="en-US" sz="2097" dirty="0"/>
          </a:p>
        </p:txBody>
      </p:sp>
      <p:sp>
        <p:nvSpPr>
          <p:cNvPr id="9" name="Text 4"/>
          <p:cNvSpPr/>
          <p:nvPr/>
        </p:nvSpPr>
        <p:spPr>
          <a:xfrm>
            <a:off x="6397228" y="2848570"/>
            <a:ext cx="3357563" cy="2266950"/>
          </a:xfrm>
          <a:prstGeom prst="rect">
            <a:avLst/>
          </a:prstGeom>
          <a:noFill/>
          <a:ln/>
        </p:spPr>
        <p:txBody>
          <a:bodyPr wrap="square" rtlCol="0" anchor="t"/>
          <a:lstStyle/>
          <a:p>
            <a:pPr indent="0" marL="0">
              <a:lnSpc>
                <a:spcPts val="2550"/>
              </a:lnSpc>
              <a:buNone/>
            </a:pPr>
            <a:r>
              <a:rPr lang="en-US" sz="1594" dirty="0">
                <a:solidFill>
                  <a:srgbClr val="272525"/>
                </a:solidFill>
                <a:latin typeface="Montserrat" pitchFamily="34" charset="0"/>
                <a:ea typeface="Montserrat" pitchFamily="34" charset="-122"/>
                <a:cs typeface="Montserrat" pitchFamily="34" charset="-120"/>
              </a:rPr>
              <a:t>Identify KPIs where employees consistently exceed expectations. These areas represent their strengths and areas where they contribute significantly to the organization's success.</a:t>
            </a:r>
            <a:endParaRPr lang="en-US" sz="1594" dirty="0"/>
          </a:p>
        </p:txBody>
      </p:sp>
      <p:sp>
        <p:nvSpPr>
          <p:cNvPr id="10" name="Shape 5"/>
          <p:cNvSpPr/>
          <p:nvPr/>
        </p:nvSpPr>
        <p:spPr>
          <a:xfrm>
            <a:off x="10159603" y="2191822"/>
            <a:ext cx="3762375" cy="3126105"/>
          </a:xfrm>
          <a:prstGeom prst="roundRect">
            <a:avLst>
              <a:gd name="adj" fmla="val 5828"/>
            </a:avLst>
          </a:prstGeom>
          <a:solidFill>
            <a:srgbClr val="EEEFF5"/>
          </a:solidFill>
          <a:ln/>
        </p:spPr>
      </p:sp>
      <p:sp>
        <p:nvSpPr>
          <p:cNvPr id="11" name="Text 6"/>
          <p:cNvSpPr/>
          <p:nvPr/>
        </p:nvSpPr>
        <p:spPr>
          <a:xfrm>
            <a:off x="10362009" y="2394228"/>
            <a:ext cx="2718435" cy="332899"/>
          </a:xfrm>
          <a:prstGeom prst="rect">
            <a:avLst/>
          </a:prstGeom>
          <a:noFill/>
          <a:ln/>
        </p:spPr>
        <p:txBody>
          <a:bodyPr wrap="none" rtlCol="0" anchor="t"/>
          <a:lstStyle/>
          <a:p>
            <a:pPr indent="0" marL="0">
              <a:lnSpc>
                <a:spcPts val="2621"/>
              </a:lnSpc>
              <a:buNone/>
            </a:pPr>
            <a:r>
              <a:rPr lang="en-US" sz="2097" b="1" dirty="0">
                <a:solidFill>
                  <a:srgbClr val="272525"/>
                </a:solidFill>
                <a:latin typeface="Barlow" pitchFamily="34" charset="0"/>
                <a:ea typeface="Barlow" pitchFamily="34" charset="-122"/>
                <a:cs typeface="Barlow" pitchFamily="34" charset="-120"/>
              </a:rPr>
              <a:t>Areas for Improvement</a:t>
            </a:r>
            <a:endParaRPr lang="en-US" sz="2097" dirty="0"/>
          </a:p>
        </p:txBody>
      </p:sp>
      <p:sp>
        <p:nvSpPr>
          <p:cNvPr id="12" name="Text 7"/>
          <p:cNvSpPr/>
          <p:nvPr/>
        </p:nvSpPr>
        <p:spPr>
          <a:xfrm>
            <a:off x="10362009" y="2848570"/>
            <a:ext cx="3357563" cy="2266950"/>
          </a:xfrm>
          <a:prstGeom prst="rect">
            <a:avLst/>
          </a:prstGeom>
          <a:noFill/>
          <a:ln/>
        </p:spPr>
        <p:txBody>
          <a:bodyPr wrap="square" rtlCol="0" anchor="t"/>
          <a:lstStyle/>
          <a:p>
            <a:pPr indent="0" marL="0">
              <a:lnSpc>
                <a:spcPts val="2550"/>
              </a:lnSpc>
              <a:buNone/>
            </a:pPr>
            <a:r>
              <a:rPr lang="en-US" sz="1594" dirty="0">
                <a:solidFill>
                  <a:srgbClr val="272525"/>
                </a:solidFill>
                <a:latin typeface="Montserrat" pitchFamily="34" charset="0"/>
                <a:ea typeface="Montserrat" pitchFamily="34" charset="-122"/>
                <a:cs typeface="Montserrat" pitchFamily="34" charset="-120"/>
              </a:rPr>
              <a:t>Identify KPIs where employees consistently fall short of expectations. These areas highlight potential weaknesses and areas where targeted development and support can be provided.</a:t>
            </a:r>
            <a:endParaRPr lang="en-US" sz="1594" dirty="0"/>
          </a:p>
        </p:txBody>
      </p:sp>
      <p:sp>
        <p:nvSpPr>
          <p:cNvPr id="13" name="Shape 8"/>
          <p:cNvSpPr/>
          <p:nvPr/>
        </p:nvSpPr>
        <p:spPr>
          <a:xfrm>
            <a:off x="6194822" y="5520333"/>
            <a:ext cx="7727156" cy="2154555"/>
          </a:xfrm>
          <a:prstGeom prst="roundRect">
            <a:avLst>
              <a:gd name="adj" fmla="val 8455"/>
            </a:avLst>
          </a:prstGeom>
          <a:solidFill>
            <a:srgbClr val="EEEFF5"/>
          </a:solidFill>
          <a:ln/>
        </p:spPr>
      </p:sp>
      <p:sp>
        <p:nvSpPr>
          <p:cNvPr id="14" name="Text 9"/>
          <p:cNvSpPr/>
          <p:nvPr/>
        </p:nvSpPr>
        <p:spPr>
          <a:xfrm>
            <a:off x="6397228" y="5722739"/>
            <a:ext cx="2975134" cy="332899"/>
          </a:xfrm>
          <a:prstGeom prst="rect">
            <a:avLst/>
          </a:prstGeom>
          <a:noFill/>
          <a:ln/>
        </p:spPr>
        <p:txBody>
          <a:bodyPr wrap="none" rtlCol="0" anchor="t"/>
          <a:lstStyle/>
          <a:p>
            <a:pPr indent="0" marL="0">
              <a:lnSpc>
                <a:spcPts val="2621"/>
              </a:lnSpc>
              <a:buNone/>
            </a:pPr>
            <a:r>
              <a:rPr lang="en-US" sz="2097" b="1" dirty="0">
                <a:solidFill>
                  <a:srgbClr val="272525"/>
                </a:solidFill>
                <a:latin typeface="Barlow" pitchFamily="34" charset="0"/>
                <a:ea typeface="Barlow" pitchFamily="34" charset="-122"/>
                <a:cs typeface="Barlow" pitchFamily="34" charset="-120"/>
              </a:rPr>
              <a:t>Feedback and Discussion</a:t>
            </a:r>
            <a:endParaRPr lang="en-US" sz="2097" dirty="0"/>
          </a:p>
        </p:txBody>
      </p:sp>
      <p:sp>
        <p:nvSpPr>
          <p:cNvPr id="15" name="Text 10"/>
          <p:cNvSpPr/>
          <p:nvPr/>
        </p:nvSpPr>
        <p:spPr>
          <a:xfrm>
            <a:off x="6397228" y="6177082"/>
            <a:ext cx="7322344" cy="1295400"/>
          </a:xfrm>
          <a:prstGeom prst="rect">
            <a:avLst/>
          </a:prstGeom>
          <a:noFill/>
          <a:ln/>
        </p:spPr>
        <p:txBody>
          <a:bodyPr wrap="square" rtlCol="0" anchor="t"/>
          <a:lstStyle/>
          <a:p>
            <a:pPr indent="0" marL="0">
              <a:lnSpc>
                <a:spcPts val="2550"/>
              </a:lnSpc>
              <a:buNone/>
            </a:pPr>
            <a:r>
              <a:rPr lang="en-US" sz="1594" dirty="0">
                <a:solidFill>
                  <a:srgbClr val="272525"/>
                </a:solidFill>
                <a:latin typeface="Montserrat" pitchFamily="34" charset="0"/>
                <a:ea typeface="Montserrat" pitchFamily="34" charset="-122"/>
                <a:cs typeface="Montserrat" pitchFamily="34" charset="-120"/>
              </a:rPr>
              <a:t>Regular discussions with employees about their performance data provide an opportunity to understand the reasons behind their strengths and weaknesses, fostering open communication and collaboration.</a:t>
            </a:r>
            <a:endParaRPr lang="en-US" sz="1594" dirty="0"/>
          </a:p>
        </p:txBody>
      </p:sp>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52651" y="2713792"/>
            <a:ext cx="4981099" cy="2801898"/>
          </a:xfrm>
          <a:prstGeom prst="rect">
            <a:avLst/>
          </a:prstGeom>
        </p:spPr>
      </p:pic>
      <p:sp>
        <p:nvSpPr>
          <p:cNvPr id="6" name="Text 1"/>
          <p:cNvSpPr/>
          <p:nvPr/>
        </p:nvSpPr>
        <p:spPr>
          <a:xfrm>
            <a:off x="6193631" y="663059"/>
            <a:ext cx="7729538" cy="1329214"/>
          </a:xfrm>
          <a:prstGeom prst="rect">
            <a:avLst/>
          </a:prstGeom>
          <a:noFill/>
          <a:ln/>
        </p:spPr>
        <p:txBody>
          <a:bodyPr wrap="square" rtlCol="0" anchor="t"/>
          <a:lstStyle/>
          <a:p>
            <a:pPr indent="0" marL="0">
              <a:lnSpc>
                <a:spcPts val="5234"/>
              </a:lnSpc>
              <a:buNone/>
            </a:pPr>
            <a:r>
              <a:rPr lang="en-US" sz="4187" b="1" dirty="0">
                <a:solidFill>
                  <a:srgbClr val="7068F4"/>
                </a:solidFill>
                <a:latin typeface="Barlow" pitchFamily="34" charset="0"/>
                <a:ea typeface="Barlow" pitchFamily="34" charset="-122"/>
                <a:cs typeface="Barlow" pitchFamily="34" charset="-120"/>
              </a:rPr>
              <a:t>Developing Improvement Strategies</a:t>
            </a:r>
            <a:endParaRPr lang="en-US" sz="4187" dirty="0"/>
          </a:p>
        </p:txBody>
      </p:sp>
      <p:pic>
        <p:nvPicPr>
          <p:cNvPr id="7" name="Image 3" descr="preencoded.png">    </p:cNvPr>
          <p:cNvPicPr>
            <a:picLocks noChangeAspect="1"/>
          </p:cNvPicPr>
          <p:nvPr/>
        </p:nvPicPr>
        <p:blipFill>
          <a:blip r:embed="rId4"/>
          <a:stretch>
            <a:fillRect/>
          </a:stretch>
        </p:blipFill>
        <p:spPr>
          <a:xfrm>
            <a:off x="6193631" y="2295287"/>
            <a:ext cx="1010245" cy="1827371"/>
          </a:xfrm>
          <a:prstGeom prst="rect">
            <a:avLst/>
          </a:prstGeom>
        </p:spPr>
      </p:pic>
      <p:sp>
        <p:nvSpPr>
          <p:cNvPr id="8" name="Text 2"/>
          <p:cNvSpPr/>
          <p:nvPr/>
        </p:nvSpPr>
        <p:spPr>
          <a:xfrm>
            <a:off x="7506891" y="2497336"/>
            <a:ext cx="3262312" cy="332303"/>
          </a:xfrm>
          <a:prstGeom prst="rect">
            <a:avLst/>
          </a:prstGeom>
          <a:noFill/>
          <a:ln/>
        </p:spPr>
        <p:txBody>
          <a:bodyPr wrap="none" rtlCol="0" anchor="t"/>
          <a:lstStyle/>
          <a:p>
            <a:pPr algn="l" indent="0" marL="0">
              <a:lnSpc>
                <a:spcPts val="2617"/>
              </a:lnSpc>
              <a:buNone/>
            </a:pPr>
            <a:r>
              <a:rPr lang="en-US" sz="2094" b="1" dirty="0">
                <a:solidFill>
                  <a:srgbClr val="272525"/>
                </a:solidFill>
                <a:latin typeface="Barlow" pitchFamily="34" charset="0"/>
                <a:ea typeface="Barlow" pitchFamily="34" charset="-122"/>
                <a:cs typeface="Barlow" pitchFamily="34" charset="-120"/>
              </a:rPr>
              <a:t>Tailored Development Plans</a:t>
            </a:r>
            <a:endParaRPr lang="en-US" sz="2094" dirty="0"/>
          </a:p>
        </p:txBody>
      </p:sp>
      <p:sp>
        <p:nvSpPr>
          <p:cNvPr id="9" name="Text 3"/>
          <p:cNvSpPr/>
          <p:nvPr/>
        </p:nvSpPr>
        <p:spPr>
          <a:xfrm>
            <a:off x="7506891" y="2950845"/>
            <a:ext cx="6416278" cy="969764"/>
          </a:xfrm>
          <a:prstGeom prst="rect">
            <a:avLst/>
          </a:prstGeom>
          <a:noFill/>
          <a:ln/>
        </p:spPr>
        <p:txBody>
          <a:bodyPr wrap="square" rtlCol="0" anchor="t"/>
          <a:lstStyle/>
          <a:p>
            <a:pPr algn="l" indent="0" marL="0">
              <a:lnSpc>
                <a:spcPts val="2546"/>
              </a:lnSpc>
              <a:buNone/>
            </a:pPr>
            <a:r>
              <a:rPr lang="en-US" sz="1591" dirty="0">
                <a:solidFill>
                  <a:srgbClr val="272525"/>
                </a:solidFill>
                <a:latin typeface="Montserrat" pitchFamily="34" charset="0"/>
                <a:ea typeface="Montserrat" pitchFamily="34" charset="-122"/>
                <a:cs typeface="Montserrat" pitchFamily="34" charset="-120"/>
              </a:rPr>
              <a:t>Based on identified weaknesses, develop individual development plans that address specific skills gaps or knowledge deficiencies.</a:t>
            </a:r>
            <a:endParaRPr lang="en-US" sz="1591" dirty="0"/>
          </a:p>
        </p:txBody>
      </p:sp>
      <p:pic>
        <p:nvPicPr>
          <p:cNvPr id="10" name="Image 4" descr="preencoded.png">    </p:cNvPr>
          <p:cNvPicPr>
            <a:picLocks noChangeAspect="1"/>
          </p:cNvPicPr>
          <p:nvPr/>
        </p:nvPicPr>
        <p:blipFill>
          <a:blip r:embed="rId5"/>
          <a:stretch>
            <a:fillRect/>
          </a:stretch>
        </p:blipFill>
        <p:spPr>
          <a:xfrm>
            <a:off x="6193631" y="4122658"/>
            <a:ext cx="1010245" cy="1616512"/>
          </a:xfrm>
          <a:prstGeom prst="rect">
            <a:avLst/>
          </a:prstGeom>
        </p:spPr>
      </p:pic>
      <p:sp>
        <p:nvSpPr>
          <p:cNvPr id="11" name="Text 4"/>
          <p:cNvSpPr/>
          <p:nvPr/>
        </p:nvSpPr>
        <p:spPr>
          <a:xfrm>
            <a:off x="7506891" y="4324707"/>
            <a:ext cx="3599617" cy="332303"/>
          </a:xfrm>
          <a:prstGeom prst="rect">
            <a:avLst/>
          </a:prstGeom>
          <a:noFill/>
          <a:ln/>
        </p:spPr>
        <p:txBody>
          <a:bodyPr wrap="none" rtlCol="0" anchor="t"/>
          <a:lstStyle/>
          <a:p>
            <a:pPr algn="l" indent="0" marL="0">
              <a:lnSpc>
                <a:spcPts val="2617"/>
              </a:lnSpc>
              <a:buNone/>
            </a:pPr>
            <a:r>
              <a:rPr lang="en-US" sz="2094" b="1" dirty="0">
                <a:solidFill>
                  <a:srgbClr val="272525"/>
                </a:solidFill>
                <a:latin typeface="Barlow" pitchFamily="34" charset="0"/>
                <a:ea typeface="Barlow" pitchFamily="34" charset="-122"/>
                <a:cs typeface="Barlow" pitchFamily="34" charset="-120"/>
              </a:rPr>
              <a:t>Training and Skill Development</a:t>
            </a:r>
            <a:endParaRPr lang="en-US" sz="2094" dirty="0"/>
          </a:p>
        </p:txBody>
      </p:sp>
      <p:sp>
        <p:nvSpPr>
          <p:cNvPr id="12" name="Text 5"/>
          <p:cNvSpPr/>
          <p:nvPr/>
        </p:nvSpPr>
        <p:spPr>
          <a:xfrm>
            <a:off x="7506891" y="4778216"/>
            <a:ext cx="6416278" cy="646509"/>
          </a:xfrm>
          <a:prstGeom prst="rect">
            <a:avLst/>
          </a:prstGeom>
          <a:noFill/>
          <a:ln/>
        </p:spPr>
        <p:txBody>
          <a:bodyPr wrap="square" rtlCol="0" anchor="t"/>
          <a:lstStyle/>
          <a:p>
            <a:pPr algn="l" indent="0" marL="0">
              <a:lnSpc>
                <a:spcPts val="2546"/>
              </a:lnSpc>
              <a:buNone/>
            </a:pPr>
            <a:r>
              <a:rPr lang="en-US" sz="1591" dirty="0">
                <a:solidFill>
                  <a:srgbClr val="272525"/>
                </a:solidFill>
                <a:latin typeface="Montserrat" pitchFamily="34" charset="0"/>
                <a:ea typeface="Montserrat" pitchFamily="34" charset="-122"/>
                <a:cs typeface="Montserrat" pitchFamily="34" charset="-120"/>
              </a:rPr>
              <a:t>Provide relevant training programs or workshops to enhance employee skills in areas where improvement is needed.</a:t>
            </a:r>
            <a:endParaRPr lang="en-US" sz="1591" dirty="0"/>
          </a:p>
        </p:txBody>
      </p:sp>
      <p:pic>
        <p:nvPicPr>
          <p:cNvPr id="13" name="Image 5" descr="preencoded.png">    </p:cNvPr>
          <p:cNvPicPr>
            <a:picLocks noChangeAspect="1"/>
          </p:cNvPicPr>
          <p:nvPr/>
        </p:nvPicPr>
        <p:blipFill>
          <a:blip r:embed="rId6"/>
          <a:stretch>
            <a:fillRect/>
          </a:stretch>
        </p:blipFill>
        <p:spPr>
          <a:xfrm>
            <a:off x="6193631" y="5739170"/>
            <a:ext cx="1010245" cy="1827371"/>
          </a:xfrm>
          <a:prstGeom prst="rect">
            <a:avLst/>
          </a:prstGeom>
        </p:spPr>
      </p:pic>
      <p:sp>
        <p:nvSpPr>
          <p:cNvPr id="14" name="Text 6"/>
          <p:cNvSpPr/>
          <p:nvPr/>
        </p:nvSpPr>
        <p:spPr>
          <a:xfrm>
            <a:off x="7506891" y="5941219"/>
            <a:ext cx="2965013" cy="332303"/>
          </a:xfrm>
          <a:prstGeom prst="rect">
            <a:avLst/>
          </a:prstGeom>
          <a:noFill/>
          <a:ln/>
        </p:spPr>
        <p:txBody>
          <a:bodyPr wrap="none" rtlCol="0" anchor="t"/>
          <a:lstStyle/>
          <a:p>
            <a:pPr algn="l" indent="0" marL="0">
              <a:lnSpc>
                <a:spcPts val="2617"/>
              </a:lnSpc>
              <a:buNone/>
            </a:pPr>
            <a:r>
              <a:rPr lang="en-US" sz="2094" b="1" dirty="0">
                <a:solidFill>
                  <a:srgbClr val="272525"/>
                </a:solidFill>
                <a:latin typeface="Barlow" pitchFamily="34" charset="0"/>
                <a:ea typeface="Barlow" pitchFamily="34" charset="-122"/>
                <a:cs typeface="Barlow" pitchFamily="34" charset="-120"/>
              </a:rPr>
              <a:t>Mentorship and Coaching</a:t>
            </a:r>
            <a:endParaRPr lang="en-US" sz="2094" dirty="0"/>
          </a:p>
        </p:txBody>
      </p:sp>
      <p:sp>
        <p:nvSpPr>
          <p:cNvPr id="15" name="Text 7"/>
          <p:cNvSpPr/>
          <p:nvPr/>
        </p:nvSpPr>
        <p:spPr>
          <a:xfrm>
            <a:off x="7506891" y="6394728"/>
            <a:ext cx="6416278" cy="969764"/>
          </a:xfrm>
          <a:prstGeom prst="rect">
            <a:avLst/>
          </a:prstGeom>
          <a:noFill/>
          <a:ln/>
        </p:spPr>
        <p:txBody>
          <a:bodyPr wrap="square" rtlCol="0" anchor="t"/>
          <a:lstStyle/>
          <a:p>
            <a:pPr algn="l" indent="0" marL="0">
              <a:lnSpc>
                <a:spcPts val="2546"/>
              </a:lnSpc>
              <a:buNone/>
            </a:pPr>
            <a:r>
              <a:rPr lang="en-US" sz="1591" dirty="0">
                <a:solidFill>
                  <a:srgbClr val="272525"/>
                </a:solidFill>
                <a:latin typeface="Montserrat" pitchFamily="34" charset="0"/>
                <a:ea typeface="Montserrat" pitchFamily="34" charset="-122"/>
                <a:cs typeface="Montserrat" pitchFamily="34" charset="-120"/>
              </a:rPr>
              <a:t>Assign mentors or coaches to provide ongoing support, guidance, and feedback to employees during their development journey.</a:t>
            </a:r>
            <a:endParaRPr lang="en-US" sz="1591"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8551" y="2285762"/>
            <a:ext cx="5057180" cy="3658076"/>
          </a:xfrm>
          <a:prstGeom prst="rect">
            <a:avLst/>
          </a:prstGeom>
        </p:spPr>
      </p:pic>
      <p:sp>
        <p:nvSpPr>
          <p:cNvPr id="6" name="Text 1"/>
          <p:cNvSpPr/>
          <p:nvPr/>
        </p:nvSpPr>
        <p:spPr>
          <a:xfrm>
            <a:off x="600789" y="885825"/>
            <a:ext cx="5338882" cy="564594"/>
          </a:xfrm>
          <a:prstGeom prst="rect">
            <a:avLst/>
          </a:prstGeom>
          <a:noFill/>
          <a:ln/>
        </p:spPr>
        <p:txBody>
          <a:bodyPr wrap="none" rtlCol="0" anchor="t"/>
          <a:lstStyle/>
          <a:p>
            <a:pPr indent="0" marL="0">
              <a:lnSpc>
                <a:spcPts val="4447"/>
              </a:lnSpc>
              <a:buNone/>
            </a:pPr>
            <a:r>
              <a:rPr lang="en-US" sz="3557" b="1" dirty="0">
                <a:solidFill>
                  <a:srgbClr val="7068F4"/>
                </a:solidFill>
                <a:latin typeface="Barlow" pitchFamily="34" charset="0"/>
                <a:ea typeface="Barlow" pitchFamily="34" charset="-122"/>
                <a:cs typeface="Barlow" pitchFamily="34" charset="-120"/>
              </a:rPr>
              <a:t>Conclusion and Next Steps</a:t>
            </a:r>
            <a:endParaRPr lang="en-US" sz="3557" dirty="0"/>
          </a:p>
        </p:txBody>
      </p:sp>
      <p:pic>
        <p:nvPicPr>
          <p:cNvPr id="7" name="Image 3" descr="preencoded.png">    </p:cNvPr>
          <p:cNvPicPr>
            <a:picLocks noChangeAspect="1"/>
          </p:cNvPicPr>
          <p:nvPr/>
        </p:nvPicPr>
        <p:blipFill>
          <a:blip r:embed="rId4"/>
          <a:stretch>
            <a:fillRect/>
          </a:stretch>
        </p:blipFill>
        <p:spPr>
          <a:xfrm>
            <a:off x="600789" y="1707832"/>
            <a:ext cx="429101" cy="429101"/>
          </a:xfrm>
          <a:prstGeom prst="rect">
            <a:avLst/>
          </a:prstGeom>
        </p:spPr>
      </p:pic>
      <p:sp>
        <p:nvSpPr>
          <p:cNvPr id="8" name="Text 2"/>
          <p:cNvSpPr/>
          <p:nvPr/>
        </p:nvSpPr>
        <p:spPr>
          <a:xfrm>
            <a:off x="600789" y="2308503"/>
            <a:ext cx="2993112" cy="282297"/>
          </a:xfrm>
          <a:prstGeom prst="rect">
            <a:avLst/>
          </a:prstGeom>
          <a:noFill/>
          <a:ln/>
        </p:spPr>
        <p:txBody>
          <a:bodyPr wrap="none" rtlCol="0" anchor="t"/>
          <a:lstStyle/>
          <a:p>
            <a:pPr algn="l" indent="0" marL="0">
              <a:lnSpc>
                <a:spcPts val="2223"/>
              </a:lnSpc>
              <a:buNone/>
            </a:pPr>
            <a:r>
              <a:rPr lang="en-US" sz="1779" b="1" dirty="0">
                <a:solidFill>
                  <a:srgbClr val="272525"/>
                </a:solidFill>
                <a:latin typeface="Barlow" pitchFamily="34" charset="0"/>
                <a:ea typeface="Barlow" pitchFamily="34" charset="-122"/>
                <a:cs typeface="Barlow" pitchFamily="34" charset="-120"/>
              </a:rPr>
              <a:t>Regular Performance Reviews</a:t>
            </a:r>
            <a:endParaRPr lang="en-US" sz="1779" dirty="0"/>
          </a:p>
        </p:txBody>
      </p:sp>
      <p:sp>
        <p:nvSpPr>
          <p:cNvPr id="9" name="Text 3"/>
          <p:cNvSpPr/>
          <p:nvPr/>
        </p:nvSpPr>
        <p:spPr>
          <a:xfrm>
            <a:off x="600789" y="2693789"/>
            <a:ext cx="7942421" cy="549354"/>
          </a:xfrm>
          <a:prstGeom prst="rect">
            <a:avLst/>
          </a:prstGeom>
          <a:noFill/>
          <a:ln/>
        </p:spPr>
        <p:txBody>
          <a:bodyPr wrap="square" rtlCol="0" anchor="t"/>
          <a:lstStyle/>
          <a:p>
            <a:pPr algn="l" indent="0" marL="0">
              <a:lnSpc>
                <a:spcPts val="2163"/>
              </a:lnSpc>
              <a:buNone/>
            </a:pPr>
            <a:r>
              <a:rPr lang="en-US" sz="1352" dirty="0">
                <a:solidFill>
                  <a:srgbClr val="272525"/>
                </a:solidFill>
                <a:latin typeface="Montserrat" pitchFamily="34" charset="0"/>
                <a:ea typeface="Montserrat" pitchFamily="34" charset="-122"/>
                <a:cs typeface="Montserrat" pitchFamily="34" charset="-120"/>
              </a:rPr>
              <a:t>Implement a structured process for regular performance reviews, allowing for ongoing feedback, progress tracking, and adjustments to development plans.</a:t>
            </a:r>
            <a:endParaRPr lang="en-US" sz="1352" dirty="0"/>
          </a:p>
        </p:txBody>
      </p:sp>
      <p:pic>
        <p:nvPicPr>
          <p:cNvPr id="10" name="Image 4" descr="preencoded.png">    </p:cNvPr>
          <p:cNvPicPr>
            <a:picLocks noChangeAspect="1"/>
          </p:cNvPicPr>
          <p:nvPr/>
        </p:nvPicPr>
        <p:blipFill>
          <a:blip r:embed="rId5"/>
          <a:stretch>
            <a:fillRect/>
          </a:stretch>
        </p:blipFill>
        <p:spPr>
          <a:xfrm>
            <a:off x="600789" y="3758089"/>
            <a:ext cx="429101" cy="429101"/>
          </a:xfrm>
          <a:prstGeom prst="rect">
            <a:avLst/>
          </a:prstGeom>
        </p:spPr>
      </p:pic>
      <p:sp>
        <p:nvSpPr>
          <p:cNvPr id="11" name="Text 4"/>
          <p:cNvSpPr/>
          <p:nvPr/>
        </p:nvSpPr>
        <p:spPr>
          <a:xfrm>
            <a:off x="600789" y="4358759"/>
            <a:ext cx="2515910" cy="282297"/>
          </a:xfrm>
          <a:prstGeom prst="rect">
            <a:avLst/>
          </a:prstGeom>
          <a:noFill/>
          <a:ln/>
        </p:spPr>
        <p:txBody>
          <a:bodyPr wrap="none" rtlCol="0" anchor="t"/>
          <a:lstStyle/>
          <a:p>
            <a:pPr algn="l" indent="0" marL="0">
              <a:lnSpc>
                <a:spcPts val="2223"/>
              </a:lnSpc>
              <a:buNone/>
            </a:pPr>
            <a:r>
              <a:rPr lang="en-US" sz="1779" b="1" dirty="0">
                <a:solidFill>
                  <a:srgbClr val="272525"/>
                </a:solidFill>
                <a:latin typeface="Barlow" pitchFamily="34" charset="0"/>
                <a:ea typeface="Barlow" pitchFamily="34" charset="-122"/>
                <a:cs typeface="Barlow" pitchFamily="34" charset="-120"/>
              </a:rPr>
              <a:t>Continuous Improvement</a:t>
            </a:r>
            <a:endParaRPr lang="en-US" sz="1779" dirty="0"/>
          </a:p>
        </p:txBody>
      </p:sp>
      <p:sp>
        <p:nvSpPr>
          <p:cNvPr id="12" name="Text 5"/>
          <p:cNvSpPr/>
          <p:nvPr/>
        </p:nvSpPr>
        <p:spPr>
          <a:xfrm>
            <a:off x="600789" y="4744045"/>
            <a:ext cx="7942421" cy="549354"/>
          </a:xfrm>
          <a:prstGeom prst="rect">
            <a:avLst/>
          </a:prstGeom>
          <a:noFill/>
          <a:ln/>
        </p:spPr>
        <p:txBody>
          <a:bodyPr wrap="square" rtlCol="0" anchor="t"/>
          <a:lstStyle/>
          <a:p>
            <a:pPr algn="l" indent="0" marL="0">
              <a:lnSpc>
                <a:spcPts val="2163"/>
              </a:lnSpc>
              <a:buNone/>
            </a:pPr>
            <a:r>
              <a:rPr lang="en-US" sz="1352" dirty="0">
                <a:solidFill>
                  <a:srgbClr val="272525"/>
                </a:solidFill>
                <a:latin typeface="Montserrat" pitchFamily="34" charset="0"/>
                <a:ea typeface="Montserrat" pitchFamily="34" charset="-122"/>
                <a:cs typeface="Montserrat" pitchFamily="34" charset="-120"/>
              </a:rPr>
              <a:t>Employee performance analysis is an ongoing process, requiring continuous monitoring, evaluation, and adaptation of strategies to foster a culture of growth and improvement.</a:t>
            </a:r>
            <a:endParaRPr lang="en-US" sz="1352" dirty="0"/>
          </a:p>
        </p:txBody>
      </p:sp>
      <p:pic>
        <p:nvPicPr>
          <p:cNvPr id="13" name="Image 5" descr="preencoded.png">    </p:cNvPr>
          <p:cNvPicPr>
            <a:picLocks noChangeAspect="1"/>
          </p:cNvPicPr>
          <p:nvPr/>
        </p:nvPicPr>
        <p:blipFill>
          <a:blip r:embed="rId6"/>
          <a:stretch>
            <a:fillRect/>
          </a:stretch>
        </p:blipFill>
        <p:spPr>
          <a:xfrm>
            <a:off x="600789" y="5808345"/>
            <a:ext cx="429101" cy="429101"/>
          </a:xfrm>
          <a:prstGeom prst="rect">
            <a:avLst/>
          </a:prstGeom>
        </p:spPr>
      </p:pic>
      <p:sp>
        <p:nvSpPr>
          <p:cNvPr id="14" name="Text 6"/>
          <p:cNvSpPr/>
          <p:nvPr/>
        </p:nvSpPr>
        <p:spPr>
          <a:xfrm>
            <a:off x="600789" y="6409015"/>
            <a:ext cx="2258854" cy="282297"/>
          </a:xfrm>
          <a:prstGeom prst="rect">
            <a:avLst/>
          </a:prstGeom>
          <a:noFill/>
          <a:ln/>
        </p:spPr>
        <p:txBody>
          <a:bodyPr wrap="none" rtlCol="0" anchor="t"/>
          <a:lstStyle/>
          <a:p>
            <a:pPr algn="l" indent="0" marL="0">
              <a:lnSpc>
                <a:spcPts val="2223"/>
              </a:lnSpc>
              <a:buNone/>
            </a:pPr>
            <a:r>
              <a:rPr lang="en-US" sz="1779" b="1" dirty="0">
                <a:solidFill>
                  <a:srgbClr val="272525"/>
                </a:solidFill>
                <a:latin typeface="Barlow" pitchFamily="34" charset="0"/>
                <a:ea typeface="Barlow" pitchFamily="34" charset="-122"/>
                <a:cs typeface="Barlow" pitchFamily="34" charset="-120"/>
              </a:rPr>
              <a:t>Employee Involvement</a:t>
            </a:r>
            <a:endParaRPr lang="en-US" sz="1779" dirty="0"/>
          </a:p>
        </p:txBody>
      </p:sp>
      <p:sp>
        <p:nvSpPr>
          <p:cNvPr id="15" name="Text 7"/>
          <p:cNvSpPr/>
          <p:nvPr/>
        </p:nvSpPr>
        <p:spPr>
          <a:xfrm>
            <a:off x="600789" y="6794302"/>
            <a:ext cx="7942421" cy="549354"/>
          </a:xfrm>
          <a:prstGeom prst="rect">
            <a:avLst/>
          </a:prstGeom>
          <a:noFill/>
          <a:ln/>
        </p:spPr>
        <p:txBody>
          <a:bodyPr wrap="square" rtlCol="0" anchor="t"/>
          <a:lstStyle/>
          <a:p>
            <a:pPr algn="l" indent="0" marL="0">
              <a:lnSpc>
                <a:spcPts val="2163"/>
              </a:lnSpc>
              <a:buNone/>
            </a:pPr>
            <a:r>
              <a:rPr lang="en-US" sz="1352" dirty="0">
                <a:solidFill>
                  <a:srgbClr val="272525"/>
                </a:solidFill>
                <a:latin typeface="Montserrat" pitchFamily="34" charset="0"/>
                <a:ea typeface="Montserrat" pitchFamily="34" charset="-122"/>
                <a:cs typeface="Montserrat" pitchFamily="34" charset="-120"/>
              </a:rPr>
              <a:t>Encourage employee participation in the performance analysis process, fostering a sense of ownership and promoting a culture of open communication and collaboration.</a:t>
            </a:r>
            <a:endParaRPr lang="en-US" sz="1352"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2024-08-27T15:31:05Z</dcterms:created>
  <dcterms:modified xsi:type="dcterms:W3CDTF">2024-08-27T15:31:05Z</dcterms:modified>
</cp:coreProperties>
</file>